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5174"/>
  </p:normalViewPr>
  <p:slideViewPr>
    <p:cSldViewPr snapToGrid="0" snapToObjects="1">
      <p:cViewPr>
        <p:scale>
          <a:sx n="61" d="100"/>
          <a:sy n="61" d="100"/>
        </p:scale>
        <p:origin x="1522" y="42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DBECC9-41BD-4D5B-9E14-22B5700D36E2}" type="doc">
      <dgm:prSet loTypeId="urn:microsoft.com/office/officeart/2005/8/layout/process5" loCatId="process" qsTypeId="urn:microsoft.com/office/officeart/2005/8/quickstyle/3d1" qsCatId="3D" csTypeId="urn:microsoft.com/office/officeart/2005/8/colors/accent1_2" csCatId="accent1" phldr="1"/>
      <dgm:spPr/>
    </dgm:pt>
    <dgm:pt modelId="{B7FD9498-6B84-41D5-96D3-3FB81DE0BA25}">
      <dgm:prSet phldrT="[Text]"/>
      <dgm:spPr/>
      <dgm:t>
        <a:bodyPr/>
        <a:lstStyle/>
        <a:p>
          <a:r>
            <a:rPr lang="en-GB" dirty="0"/>
            <a:t>Make request to SpaceX API</a:t>
          </a:r>
        </a:p>
      </dgm:t>
    </dgm:pt>
    <dgm:pt modelId="{BF5E2E70-8EA3-41A8-B621-17B5FC2D5490}" type="parTrans" cxnId="{34F9415A-619F-4ABB-B4AC-B1A38CF20E11}">
      <dgm:prSet/>
      <dgm:spPr/>
      <dgm:t>
        <a:bodyPr/>
        <a:lstStyle/>
        <a:p>
          <a:endParaRPr lang="en-GB"/>
        </a:p>
      </dgm:t>
    </dgm:pt>
    <dgm:pt modelId="{71641815-827E-47AF-9A01-4F22F7CB8631}" type="sibTrans" cxnId="{34F9415A-619F-4ABB-B4AC-B1A38CF20E11}">
      <dgm:prSet/>
      <dgm:spPr/>
      <dgm:t>
        <a:bodyPr/>
        <a:lstStyle/>
        <a:p>
          <a:endParaRPr lang="en-GB"/>
        </a:p>
      </dgm:t>
    </dgm:pt>
    <dgm:pt modelId="{8FD36DCB-3D4E-4458-B10D-FAA765C0E548}">
      <dgm:prSet phldrT="[Text]"/>
      <dgm:spPr/>
      <dgm:t>
        <a:bodyPr/>
        <a:lstStyle/>
        <a:p>
          <a:r>
            <a:rPr lang="en-GB" b="0" i="0"/>
            <a:t>Decode the response content as a Json</a:t>
          </a:r>
          <a:endParaRPr lang="en-GB"/>
        </a:p>
      </dgm:t>
    </dgm:pt>
    <dgm:pt modelId="{438F9111-6ECE-4DAA-B271-B1A621182DA2}" type="parTrans" cxnId="{12760416-1F46-4351-ABAD-08272784313E}">
      <dgm:prSet/>
      <dgm:spPr/>
      <dgm:t>
        <a:bodyPr/>
        <a:lstStyle/>
        <a:p>
          <a:endParaRPr lang="en-GB"/>
        </a:p>
      </dgm:t>
    </dgm:pt>
    <dgm:pt modelId="{AE58A237-670B-4654-BABA-5B493A9E7077}" type="sibTrans" cxnId="{12760416-1F46-4351-ABAD-08272784313E}">
      <dgm:prSet/>
      <dgm:spPr/>
      <dgm:t>
        <a:bodyPr/>
        <a:lstStyle/>
        <a:p>
          <a:endParaRPr lang="en-GB"/>
        </a:p>
      </dgm:t>
    </dgm:pt>
    <dgm:pt modelId="{4F91EAF8-E374-4D73-B19A-407FA8751FE2}">
      <dgm:prSet phldrT="[Text]"/>
      <dgm:spPr/>
      <dgm:t>
        <a:bodyPr/>
        <a:lstStyle/>
        <a:p>
          <a:r>
            <a:rPr lang="en-GB"/>
            <a:t>Turn Json into pandas data frame</a:t>
          </a:r>
        </a:p>
      </dgm:t>
    </dgm:pt>
    <dgm:pt modelId="{0A9E4439-8890-4DD3-A180-D4C15F8DB9AF}" type="parTrans" cxnId="{15826639-3709-4551-B617-F5BBA6D48D9E}">
      <dgm:prSet/>
      <dgm:spPr/>
      <dgm:t>
        <a:bodyPr/>
        <a:lstStyle/>
        <a:p>
          <a:endParaRPr lang="en-GB"/>
        </a:p>
      </dgm:t>
    </dgm:pt>
    <dgm:pt modelId="{7C6BCBC7-769E-4319-8515-34898F016BA7}" type="sibTrans" cxnId="{15826639-3709-4551-B617-F5BBA6D48D9E}">
      <dgm:prSet/>
      <dgm:spPr/>
      <dgm:t>
        <a:bodyPr/>
        <a:lstStyle/>
        <a:p>
          <a:endParaRPr lang="en-GB"/>
        </a:p>
      </dgm:t>
    </dgm:pt>
    <dgm:pt modelId="{7D6306CE-E10D-4440-BA16-D59087C64B76}">
      <dgm:prSet phldrT="[Text]"/>
      <dgm:spPr/>
      <dgm:t>
        <a:bodyPr/>
        <a:lstStyle/>
        <a:p>
          <a:r>
            <a:rPr lang="en-GB" b="0" i="0"/>
            <a:t>Use the API again to get information about the launches using the IDs given for each launch</a:t>
          </a:r>
          <a:endParaRPr lang="en-GB"/>
        </a:p>
      </dgm:t>
    </dgm:pt>
    <dgm:pt modelId="{6FA7FEAF-AD05-4926-AA86-63CF2CC8BFCB}" type="parTrans" cxnId="{824AF0FA-DE9A-4A5C-9241-A2FAB114AFF9}">
      <dgm:prSet/>
      <dgm:spPr/>
      <dgm:t>
        <a:bodyPr/>
        <a:lstStyle/>
        <a:p>
          <a:endParaRPr lang="en-GB"/>
        </a:p>
      </dgm:t>
    </dgm:pt>
    <dgm:pt modelId="{736870CC-EA84-4C3D-8681-DB3203657317}" type="sibTrans" cxnId="{824AF0FA-DE9A-4A5C-9241-A2FAB114AFF9}">
      <dgm:prSet/>
      <dgm:spPr/>
      <dgm:t>
        <a:bodyPr/>
        <a:lstStyle/>
        <a:p>
          <a:endParaRPr lang="en-GB"/>
        </a:p>
      </dgm:t>
    </dgm:pt>
    <dgm:pt modelId="{265245B6-638D-4BC5-9D75-9F151E5DA3C1}">
      <dgm:prSet phldrT="[Text]" custT="1"/>
      <dgm:spPr/>
      <dgm:t>
        <a:bodyPr/>
        <a:lstStyle/>
        <a:p>
          <a:r>
            <a:rPr lang="en-GB" sz="900" b="0" i="0" dirty="0"/>
            <a:t>Construct our dataset using the data we have obtained</a:t>
          </a:r>
          <a:endParaRPr lang="en-GB" sz="900" dirty="0"/>
        </a:p>
      </dgm:t>
    </dgm:pt>
    <dgm:pt modelId="{9832ACC8-E68C-47B6-BFA3-62862AF90D7A}" type="parTrans" cxnId="{B90130D2-F7EB-44C6-9914-F0C985EF8475}">
      <dgm:prSet/>
      <dgm:spPr/>
      <dgm:t>
        <a:bodyPr/>
        <a:lstStyle/>
        <a:p>
          <a:endParaRPr lang="en-GB"/>
        </a:p>
      </dgm:t>
    </dgm:pt>
    <dgm:pt modelId="{8E07C4AC-1F2F-4FCB-9CA2-45814893369D}" type="sibTrans" cxnId="{B90130D2-F7EB-44C6-9914-F0C985EF8475}">
      <dgm:prSet/>
      <dgm:spPr/>
      <dgm:t>
        <a:bodyPr/>
        <a:lstStyle/>
        <a:p>
          <a:endParaRPr lang="en-GB"/>
        </a:p>
      </dgm:t>
    </dgm:pt>
    <dgm:pt modelId="{E20CE18F-951E-41E3-92C6-85EF780F4DF0}">
      <dgm:prSet phldrT="[Text]" custT="1"/>
      <dgm:spPr/>
      <dgm:t>
        <a:bodyPr/>
        <a:lstStyle/>
        <a:p>
          <a:r>
            <a:rPr lang="en-GB" sz="900" b="1" i="0"/>
            <a:t>Filter the dataframe to only include Falcon 9 launches</a:t>
          </a:r>
          <a:endParaRPr lang="en-GB" sz="900"/>
        </a:p>
      </dgm:t>
    </dgm:pt>
    <dgm:pt modelId="{37C485CF-C96E-49B5-B4C8-614C6BED718D}" type="parTrans" cxnId="{595242F9-5465-4A65-8F5A-485F1E894543}">
      <dgm:prSet/>
      <dgm:spPr/>
      <dgm:t>
        <a:bodyPr/>
        <a:lstStyle/>
        <a:p>
          <a:endParaRPr lang="en-GB"/>
        </a:p>
      </dgm:t>
    </dgm:pt>
    <dgm:pt modelId="{CA7F0124-705F-46C8-AD62-2017D2911A93}" type="sibTrans" cxnId="{595242F9-5465-4A65-8F5A-485F1E894543}">
      <dgm:prSet/>
      <dgm:spPr/>
      <dgm:t>
        <a:bodyPr/>
        <a:lstStyle/>
        <a:p>
          <a:endParaRPr lang="en-GB"/>
        </a:p>
      </dgm:t>
    </dgm:pt>
    <dgm:pt modelId="{D19F3C61-F7CC-4243-9FC4-08DC6AD87557}">
      <dgm:prSet phldrT="[Text]" custT="1"/>
      <dgm:spPr/>
      <dgm:t>
        <a:bodyPr/>
        <a:lstStyle/>
        <a:p>
          <a:r>
            <a:rPr lang="en-GB" sz="900"/>
            <a:t>Replace null values in the data with the mean that was calculated </a:t>
          </a:r>
        </a:p>
      </dgm:t>
    </dgm:pt>
    <dgm:pt modelId="{A2CBF2BA-9E89-4220-81A3-CCFE53AC91BB}" type="parTrans" cxnId="{07A0D96C-85B6-42DF-AB65-6D0AE08A79B3}">
      <dgm:prSet/>
      <dgm:spPr/>
      <dgm:t>
        <a:bodyPr/>
        <a:lstStyle/>
        <a:p>
          <a:endParaRPr lang="en-GB"/>
        </a:p>
      </dgm:t>
    </dgm:pt>
    <dgm:pt modelId="{63580703-3F87-4C03-8403-158B915D8590}" type="sibTrans" cxnId="{07A0D96C-85B6-42DF-AB65-6D0AE08A79B3}">
      <dgm:prSet/>
      <dgm:spPr/>
      <dgm:t>
        <a:bodyPr/>
        <a:lstStyle/>
        <a:p>
          <a:endParaRPr lang="en-GB"/>
        </a:p>
      </dgm:t>
    </dgm:pt>
    <dgm:pt modelId="{E74A2736-3F2A-4F4D-B7F8-1C4F7EF47FA2}">
      <dgm:prSet phldrT="[Text]" custT="1"/>
      <dgm:spPr/>
      <dgm:t>
        <a:bodyPr/>
        <a:lstStyle/>
        <a:p>
          <a:r>
            <a:rPr lang="en-GB" sz="900" dirty="0"/>
            <a:t>Save the data as a csv file</a:t>
          </a:r>
        </a:p>
      </dgm:t>
    </dgm:pt>
    <dgm:pt modelId="{7653B2CF-8F7E-4F62-8406-FFBDEFB6F1E9}" type="parTrans" cxnId="{351641F6-462F-4039-8DDF-DEC1D11C9353}">
      <dgm:prSet/>
      <dgm:spPr/>
      <dgm:t>
        <a:bodyPr/>
        <a:lstStyle/>
        <a:p>
          <a:endParaRPr lang="en-GB"/>
        </a:p>
      </dgm:t>
    </dgm:pt>
    <dgm:pt modelId="{A1E1E735-B189-4E80-B506-A8CB4946B387}" type="sibTrans" cxnId="{351641F6-462F-4039-8DDF-DEC1D11C9353}">
      <dgm:prSet/>
      <dgm:spPr/>
      <dgm:t>
        <a:bodyPr/>
        <a:lstStyle/>
        <a:p>
          <a:endParaRPr lang="en-GB"/>
        </a:p>
      </dgm:t>
    </dgm:pt>
    <dgm:pt modelId="{38CC704D-E922-4583-9EE6-2DA2A9C9A103}" type="pres">
      <dgm:prSet presAssocID="{3DDBECC9-41BD-4D5B-9E14-22B5700D36E2}" presName="diagram" presStyleCnt="0">
        <dgm:presLayoutVars>
          <dgm:dir/>
          <dgm:resizeHandles val="exact"/>
        </dgm:presLayoutVars>
      </dgm:prSet>
      <dgm:spPr/>
    </dgm:pt>
    <dgm:pt modelId="{5B66B66F-C4E9-43F8-B327-6DB21B19BC16}" type="pres">
      <dgm:prSet presAssocID="{B7FD9498-6B84-41D5-96D3-3FB81DE0BA25}" presName="node" presStyleLbl="node1" presStyleIdx="0" presStyleCnt="8">
        <dgm:presLayoutVars>
          <dgm:bulletEnabled val="1"/>
        </dgm:presLayoutVars>
      </dgm:prSet>
      <dgm:spPr>
        <a:prstGeom prst="flowChartProcess">
          <a:avLst/>
        </a:prstGeom>
      </dgm:spPr>
    </dgm:pt>
    <dgm:pt modelId="{BBCEACFF-FB84-4528-BEB8-455339CFC62C}" type="pres">
      <dgm:prSet presAssocID="{71641815-827E-47AF-9A01-4F22F7CB8631}" presName="sibTrans" presStyleLbl="sibTrans2D1" presStyleIdx="0" presStyleCnt="7"/>
      <dgm:spPr/>
    </dgm:pt>
    <dgm:pt modelId="{0135361C-3BC2-42E2-BB69-8DCC92D2B88C}" type="pres">
      <dgm:prSet presAssocID="{71641815-827E-47AF-9A01-4F22F7CB8631}" presName="connectorText" presStyleLbl="sibTrans2D1" presStyleIdx="0" presStyleCnt="7"/>
      <dgm:spPr/>
    </dgm:pt>
    <dgm:pt modelId="{77DB9DF6-82BB-4D7E-916A-B429CDC4C285}" type="pres">
      <dgm:prSet presAssocID="{8FD36DCB-3D4E-4458-B10D-FAA765C0E548}" presName="node" presStyleLbl="node1" presStyleIdx="1" presStyleCnt="8">
        <dgm:presLayoutVars>
          <dgm:bulletEnabled val="1"/>
        </dgm:presLayoutVars>
      </dgm:prSet>
      <dgm:spPr/>
    </dgm:pt>
    <dgm:pt modelId="{E08D463C-0DE7-409F-AB01-994260E082AF}" type="pres">
      <dgm:prSet presAssocID="{AE58A237-670B-4654-BABA-5B493A9E7077}" presName="sibTrans" presStyleLbl="sibTrans2D1" presStyleIdx="1" presStyleCnt="7"/>
      <dgm:spPr/>
    </dgm:pt>
    <dgm:pt modelId="{2686AEFB-C728-4D8E-978B-B603AF3C1F68}" type="pres">
      <dgm:prSet presAssocID="{AE58A237-670B-4654-BABA-5B493A9E7077}" presName="connectorText" presStyleLbl="sibTrans2D1" presStyleIdx="1" presStyleCnt="7"/>
      <dgm:spPr/>
    </dgm:pt>
    <dgm:pt modelId="{F60F0083-8B3B-474C-BDB2-069190AFE352}" type="pres">
      <dgm:prSet presAssocID="{4F91EAF8-E374-4D73-B19A-407FA8751FE2}" presName="node" presStyleLbl="node1" presStyleIdx="2" presStyleCnt="8" custLinFactNeighborX="6197" custLinFactNeighborY="-230">
        <dgm:presLayoutVars>
          <dgm:bulletEnabled val="1"/>
        </dgm:presLayoutVars>
      </dgm:prSet>
      <dgm:spPr/>
    </dgm:pt>
    <dgm:pt modelId="{D98F807D-6490-407E-8C77-822C0C13B568}" type="pres">
      <dgm:prSet presAssocID="{7C6BCBC7-769E-4319-8515-34898F016BA7}" presName="sibTrans" presStyleLbl="sibTrans2D1" presStyleIdx="2" presStyleCnt="7"/>
      <dgm:spPr/>
    </dgm:pt>
    <dgm:pt modelId="{6EA30E00-C4D8-47A6-B30D-DC3F197FF172}" type="pres">
      <dgm:prSet presAssocID="{7C6BCBC7-769E-4319-8515-34898F016BA7}" presName="connectorText" presStyleLbl="sibTrans2D1" presStyleIdx="2" presStyleCnt="7"/>
      <dgm:spPr/>
    </dgm:pt>
    <dgm:pt modelId="{F8664EC1-007A-4A58-87D3-54BE9453974C}" type="pres">
      <dgm:prSet presAssocID="{7D6306CE-E10D-4440-BA16-D59087C64B76}" presName="node" presStyleLbl="node1" presStyleIdx="3" presStyleCnt="8">
        <dgm:presLayoutVars>
          <dgm:bulletEnabled val="1"/>
        </dgm:presLayoutVars>
      </dgm:prSet>
      <dgm:spPr/>
    </dgm:pt>
    <dgm:pt modelId="{76DC8109-BFFE-4FC0-88AC-A6CD76C2208E}" type="pres">
      <dgm:prSet presAssocID="{736870CC-EA84-4C3D-8681-DB3203657317}" presName="sibTrans" presStyleLbl="sibTrans2D1" presStyleIdx="3" presStyleCnt="7"/>
      <dgm:spPr/>
    </dgm:pt>
    <dgm:pt modelId="{58BA4C73-370F-4B37-81E8-030487846D57}" type="pres">
      <dgm:prSet presAssocID="{736870CC-EA84-4C3D-8681-DB3203657317}" presName="connectorText" presStyleLbl="sibTrans2D1" presStyleIdx="3" presStyleCnt="7"/>
      <dgm:spPr/>
    </dgm:pt>
    <dgm:pt modelId="{8F1924C8-5CAC-49E0-8EAC-A000841BEF16}" type="pres">
      <dgm:prSet presAssocID="{265245B6-638D-4BC5-9D75-9F151E5DA3C1}" presName="node" presStyleLbl="node1" presStyleIdx="4" presStyleCnt="8">
        <dgm:presLayoutVars>
          <dgm:bulletEnabled val="1"/>
        </dgm:presLayoutVars>
      </dgm:prSet>
      <dgm:spPr/>
    </dgm:pt>
    <dgm:pt modelId="{BF1DDF8D-6E06-4E4F-818B-AA06BFBE565C}" type="pres">
      <dgm:prSet presAssocID="{8E07C4AC-1F2F-4FCB-9CA2-45814893369D}" presName="sibTrans" presStyleLbl="sibTrans2D1" presStyleIdx="4" presStyleCnt="7"/>
      <dgm:spPr/>
    </dgm:pt>
    <dgm:pt modelId="{CDFF29EF-969C-41BF-976A-2F4D9ECC6700}" type="pres">
      <dgm:prSet presAssocID="{8E07C4AC-1F2F-4FCB-9CA2-45814893369D}" presName="connectorText" presStyleLbl="sibTrans2D1" presStyleIdx="4" presStyleCnt="7"/>
      <dgm:spPr/>
    </dgm:pt>
    <dgm:pt modelId="{16399C4D-BE76-4DF0-BC6D-A8D970C827FD}" type="pres">
      <dgm:prSet presAssocID="{E20CE18F-951E-41E3-92C6-85EF780F4DF0}" presName="node" presStyleLbl="node1" presStyleIdx="5" presStyleCnt="8">
        <dgm:presLayoutVars>
          <dgm:bulletEnabled val="1"/>
        </dgm:presLayoutVars>
      </dgm:prSet>
      <dgm:spPr/>
    </dgm:pt>
    <dgm:pt modelId="{D58B4520-640D-445C-AB8A-16AD29412755}" type="pres">
      <dgm:prSet presAssocID="{CA7F0124-705F-46C8-AD62-2017D2911A93}" presName="sibTrans" presStyleLbl="sibTrans2D1" presStyleIdx="5" presStyleCnt="7"/>
      <dgm:spPr/>
    </dgm:pt>
    <dgm:pt modelId="{2F5C1DA4-D129-46BF-B866-F7E5CED87EF5}" type="pres">
      <dgm:prSet presAssocID="{CA7F0124-705F-46C8-AD62-2017D2911A93}" presName="connectorText" presStyleLbl="sibTrans2D1" presStyleIdx="5" presStyleCnt="7"/>
      <dgm:spPr/>
    </dgm:pt>
    <dgm:pt modelId="{90F25008-67B8-4038-AD99-95FC49E19163}" type="pres">
      <dgm:prSet presAssocID="{D19F3C61-F7CC-4243-9FC4-08DC6AD87557}" presName="node" presStyleLbl="node1" presStyleIdx="6" presStyleCnt="8">
        <dgm:presLayoutVars>
          <dgm:bulletEnabled val="1"/>
        </dgm:presLayoutVars>
      </dgm:prSet>
      <dgm:spPr/>
    </dgm:pt>
    <dgm:pt modelId="{03F75329-6A95-448B-B591-0515195B443D}" type="pres">
      <dgm:prSet presAssocID="{63580703-3F87-4C03-8403-158B915D8590}" presName="sibTrans" presStyleLbl="sibTrans2D1" presStyleIdx="6" presStyleCnt="7"/>
      <dgm:spPr/>
    </dgm:pt>
    <dgm:pt modelId="{268E0F89-AFA7-451F-99E7-1379058B8032}" type="pres">
      <dgm:prSet presAssocID="{63580703-3F87-4C03-8403-158B915D8590}" presName="connectorText" presStyleLbl="sibTrans2D1" presStyleIdx="6" presStyleCnt="7"/>
      <dgm:spPr/>
    </dgm:pt>
    <dgm:pt modelId="{E1AB1D46-B8CE-4695-80CB-B6C7E04DE949}" type="pres">
      <dgm:prSet presAssocID="{E74A2736-3F2A-4F4D-B7F8-1C4F7EF47FA2}" presName="node" presStyleLbl="node1" presStyleIdx="7" presStyleCnt="8">
        <dgm:presLayoutVars>
          <dgm:bulletEnabled val="1"/>
        </dgm:presLayoutVars>
      </dgm:prSet>
      <dgm:spPr/>
    </dgm:pt>
  </dgm:ptLst>
  <dgm:cxnLst>
    <dgm:cxn modelId="{99A0BC00-B6BF-482D-A648-B0C5FA71709E}" type="presOf" srcId="{CA7F0124-705F-46C8-AD62-2017D2911A93}" destId="{D58B4520-640D-445C-AB8A-16AD29412755}" srcOrd="0" destOrd="0" presId="urn:microsoft.com/office/officeart/2005/8/layout/process5"/>
    <dgm:cxn modelId="{EAAF4C05-2022-4565-BDF9-FB6BC1233FFE}" type="presOf" srcId="{71641815-827E-47AF-9A01-4F22F7CB8631}" destId="{BBCEACFF-FB84-4528-BEB8-455339CFC62C}" srcOrd="0" destOrd="0" presId="urn:microsoft.com/office/officeart/2005/8/layout/process5"/>
    <dgm:cxn modelId="{B9DCEB07-BE12-4319-B3E6-0C0EC7A4A187}" type="presOf" srcId="{E20CE18F-951E-41E3-92C6-85EF780F4DF0}" destId="{16399C4D-BE76-4DF0-BC6D-A8D970C827FD}" srcOrd="0" destOrd="0" presId="urn:microsoft.com/office/officeart/2005/8/layout/process5"/>
    <dgm:cxn modelId="{12760416-1F46-4351-ABAD-08272784313E}" srcId="{3DDBECC9-41BD-4D5B-9E14-22B5700D36E2}" destId="{8FD36DCB-3D4E-4458-B10D-FAA765C0E548}" srcOrd="1" destOrd="0" parTransId="{438F9111-6ECE-4DAA-B271-B1A621182DA2}" sibTransId="{AE58A237-670B-4654-BABA-5B493A9E7077}"/>
    <dgm:cxn modelId="{C9277019-1E85-4B47-81B3-94500015B765}" type="presOf" srcId="{7C6BCBC7-769E-4319-8515-34898F016BA7}" destId="{6EA30E00-C4D8-47A6-B30D-DC3F197FF172}" srcOrd="1" destOrd="0" presId="urn:microsoft.com/office/officeart/2005/8/layout/process5"/>
    <dgm:cxn modelId="{344FDE1A-513A-4026-9678-E7F0E3B24A53}" type="presOf" srcId="{E74A2736-3F2A-4F4D-B7F8-1C4F7EF47FA2}" destId="{E1AB1D46-B8CE-4695-80CB-B6C7E04DE949}" srcOrd="0" destOrd="0" presId="urn:microsoft.com/office/officeart/2005/8/layout/process5"/>
    <dgm:cxn modelId="{E503391F-FA52-406A-B7CC-D44A3A582F36}" type="presOf" srcId="{736870CC-EA84-4C3D-8681-DB3203657317}" destId="{76DC8109-BFFE-4FC0-88AC-A6CD76C2208E}" srcOrd="0" destOrd="0" presId="urn:microsoft.com/office/officeart/2005/8/layout/process5"/>
    <dgm:cxn modelId="{9E25DD27-3ABA-40DA-9574-72DAF07C8B8C}" type="presOf" srcId="{B7FD9498-6B84-41D5-96D3-3FB81DE0BA25}" destId="{5B66B66F-C4E9-43F8-B327-6DB21B19BC16}" srcOrd="0" destOrd="0" presId="urn:microsoft.com/office/officeart/2005/8/layout/process5"/>
    <dgm:cxn modelId="{66D3872B-ADD7-4E1D-A414-20D1DAB2EFA1}" type="presOf" srcId="{CA7F0124-705F-46C8-AD62-2017D2911A93}" destId="{2F5C1DA4-D129-46BF-B866-F7E5CED87EF5}" srcOrd="1" destOrd="0" presId="urn:microsoft.com/office/officeart/2005/8/layout/process5"/>
    <dgm:cxn modelId="{15826639-3709-4551-B617-F5BBA6D48D9E}" srcId="{3DDBECC9-41BD-4D5B-9E14-22B5700D36E2}" destId="{4F91EAF8-E374-4D73-B19A-407FA8751FE2}" srcOrd="2" destOrd="0" parTransId="{0A9E4439-8890-4DD3-A180-D4C15F8DB9AF}" sibTransId="{7C6BCBC7-769E-4319-8515-34898F016BA7}"/>
    <dgm:cxn modelId="{E8B51A3C-EE9B-4A23-A3AF-377BF973A05E}" type="presOf" srcId="{7C6BCBC7-769E-4319-8515-34898F016BA7}" destId="{D98F807D-6490-407E-8C77-822C0C13B568}" srcOrd="0" destOrd="0" presId="urn:microsoft.com/office/officeart/2005/8/layout/process5"/>
    <dgm:cxn modelId="{7B5FC15E-6555-4DE7-A887-AD154ED2C932}" type="presOf" srcId="{8FD36DCB-3D4E-4458-B10D-FAA765C0E548}" destId="{77DB9DF6-82BB-4D7E-916A-B429CDC4C285}" srcOrd="0" destOrd="0" presId="urn:microsoft.com/office/officeart/2005/8/layout/process5"/>
    <dgm:cxn modelId="{ECA75F46-8A33-499E-A66F-EF194D3F40B2}" type="presOf" srcId="{4F91EAF8-E374-4D73-B19A-407FA8751FE2}" destId="{F60F0083-8B3B-474C-BDB2-069190AFE352}" srcOrd="0" destOrd="0" presId="urn:microsoft.com/office/officeart/2005/8/layout/process5"/>
    <dgm:cxn modelId="{07A0D96C-85B6-42DF-AB65-6D0AE08A79B3}" srcId="{3DDBECC9-41BD-4D5B-9E14-22B5700D36E2}" destId="{D19F3C61-F7CC-4243-9FC4-08DC6AD87557}" srcOrd="6" destOrd="0" parTransId="{A2CBF2BA-9E89-4220-81A3-CCFE53AC91BB}" sibTransId="{63580703-3F87-4C03-8403-158B915D8590}"/>
    <dgm:cxn modelId="{49B2564E-6220-418D-A5AF-37B395681F30}" type="presOf" srcId="{8E07C4AC-1F2F-4FCB-9CA2-45814893369D}" destId="{BF1DDF8D-6E06-4E4F-818B-AA06BFBE565C}" srcOrd="0" destOrd="0" presId="urn:microsoft.com/office/officeart/2005/8/layout/process5"/>
    <dgm:cxn modelId="{25605072-3F91-42F6-A909-905458578549}" type="presOf" srcId="{63580703-3F87-4C03-8403-158B915D8590}" destId="{03F75329-6A95-448B-B591-0515195B443D}" srcOrd="0" destOrd="0" presId="urn:microsoft.com/office/officeart/2005/8/layout/process5"/>
    <dgm:cxn modelId="{34F9415A-619F-4ABB-B4AC-B1A38CF20E11}" srcId="{3DDBECC9-41BD-4D5B-9E14-22B5700D36E2}" destId="{B7FD9498-6B84-41D5-96D3-3FB81DE0BA25}" srcOrd="0" destOrd="0" parTransId="{BF5E2E70-8EA3-41A8-B621-17B5FC2D5490}" sibTransId="{71641815-827E-47AF-9A01-4F22F7CB8631}"/>
    <dgm:cxn modelId="{93B6F484-1E8E-46E0-8BA5-FC3A2A93E097}" type="presOf" srcId="{736870CC-EA84-4C3D-8681-DB3203657317}" destId="{58BA4C73-370F-4B37-81E8-030487846D57}" srcOrd="1" destOrd="0" presId="urn:microsoft.com/office/officeart/2005/8/layout/process5"/>
    <dgm:cxn modelId="{7040DF99-09DB-4440-9932-CC1330DABFCF}" type="presOf" srcId="{D19F3C61-F7CC-4243-9FC4-08DC6AD87557}" destId="{90F25008-67B8-4038-AD99-95FC49E19163}" srcOrd="0" destOrd="0" presId="urn:microsoft.com/office/officeart/2005/8/layout/process5"/>
    <dgm:cxn modelId="{9A5B219A-3562-4E92-8F74-C19529EAC046}" type="presOf" srcId="{71641815-827E-47AF-9A01-4F22F7CB8631}" destId="{0135361C-3BC2-42E2-BB69-8DCC92D2B88C}" srcOrd="1" destOrd="0" presId="urn:microsoft.com/office/officeart/2005/8/layout/process5"/>
    <dgm:cxn modelId="{32B1289F-9BE5-49B2-82A5-7257948913EB}" type="presOf" srcId="{AE58A237-670B-4654-BABA-5B493A9E7077}" destId="{2686AEFB-C728-4D8E-978B-B603AF3C1F68}" srcOrd="1" destOrd="0" presId="urn:microsoft.com/office/officeart/2005/8/layout/process5"/>
    <dgm:cxn modelId="{51AD57CE-4571-43F3-BAD0-B304CCE7870B}" type="presOf" srcId="{7D6306CE-E10D-4440-BA16-D59087C64B76}" destId="{F8664EC1-007A-4A58-87D3-54BE9453974C}" srcOrd="0" destOrd="0" presId="urn:microsoft.com/office/officeart/2005/8/layout/process5"/>
    <dgm:cxn modelId="{7B5D12D2-B1E1-4B6E-AB1F-D63678544A86}" type="presOf" srcId="{AE58A237-670B-4654-BABA-5B493A9E7077}" destId="{E08D463C-0DE7-409F-AB01-994260E082AF}" srcOrd="0" destOrd="0" presId="urn:microsoft.com/office/officeart/2005/8/layout/process5"/>
    <dgm:cxn modelId="{B90130D2-F7EB-44C6-9914-F0C985EF8475}" srcId="{3DDBECC9-41BD-4D5B-9E14-22B5700D36E2}" destId="{265245B6-638D-4BC5-9D75-9F151E5DA3C1}" srcOrd="4" destOrd="0" parTransId="{9832ACC8-E68C-47B6-BFA3-62862AF90D7A}" sibTransId="{8E07C4AC-1F2F-4FCB-9CA2-45814893369D}"/>
    <dgm:cxn modelId="{0E17B6DD-B4A1-4316-BAB6-8CA6423395E4}" type="presOf" srcId="{8E07C4AC-1F2F-4FCB-9CA2-45814893369D}" destId="{CDFF29EF-969C-41BF-976A-2F4D9ECC6700}" srcOrd="1" destOrd="0" presId="urn:microsoft.com/office/officeart/2005/8/layout/process5"/>
    <dgm:cxn modelId="{5DF0AFF1-4165-471D-B5F2-21447F826B50}" type="presOf" srcId="{265245B6-638D-4BC5-9D75-9F151E5DA3C1}" destId="{8F1924C8-5CAC-49E0-8EAC-A000841BEF16}" srcOrd="0" destOrd="0" presId="urn:microsoft.com/office/officeart/2005/8/layout/process5"/>
    <dgm:cxn modelId="{E512FFF4-E6A1-4895-8F28-E68AEDA59D3F}" type="presOf" srcId="{63580703-3F87-4C03-8403-158B915D8590}" destId="{268E0F89-AFA7-451F-99E7-1379058B8032}" srcOrd="1" destOrd="0" presId="urn:microsoft.com/office/officeart/2005/8/layout/process5"/>
    <dgm:cxn modelId="{351641F6-462F-4039-8DDF-DEC1D11C9353}" srcId="{3DDBECC9-41BD-4D5B-9E14-22B5700D36E2}" destId="{E74A2736-3F2A-4F4D-B7F8-1C4F7EF47FA2}" srcOrd="7" destOrd="0" parTransId="{7653B2CF-8F7E-4F62-8406-FFBDEFB6F1E9}" sibTransId="{A1E1E735-B189-4E80-B506-A8CB4946B387}"/>
    <dgm:cxn modelId="{7C22F0F7-DB49-4179-9F7D-4ABE81B68DF1}" type="presOf" srcId="{3DDBECC9-41BD-4D5B-9E14-22B5700D36E2}" destId="{38CC704D-E922-4583-9EE6-2DA2A9C9A103}" srcOrd="0" destOrd="0" presId="urn:microsoft.com/office/officeart/2005/8/layout/process5"/>
    <dgm:cxn modelId="{595242F9-5465-4A65-8F5A-485F1E894543}" srcId="{3DDBECC9-41BD-4D5B-9E14-22B5700D36E2}" destId="{E20CE18F-951E-41E3-92C6-85EF780F4DF0}" srcOrd="5" destOrd="0" parTransId="{37C485CF-C96E-49B5-B4C8-614C6BED718D}" sibTransId="{CA7F0124-705F-46C8-AD62-2017D2911A93}"/>
    <dgm:cxn modelId="{824AF0FA-DE9A-4A5C-9241-A2FAB114AFF9}" srcId="{3DDBECC9-41BD-4D5B-9E14-22B5700D36E2}" destId="{7D6306CE-E10D-4440-BA16-D59087C64B76}" srcOrd="3" destOrd="0" parTransId="{6FA7FEAF-AD05-4926-AA86-63CF2CC8BFCB}" sibTransId="{736870CC-EA84-4C3D-8681-DB3203657317}"/>
    <dgm:cxn modelId="{A38E775E-0144-4EE2-BA1C-A68D0A9C6E5F}" type="presParOf" srcId="{38CC704D-E922-4583-9EE6-2DA2A9C9A103}" destId="{5B66B66F-C4E9-43F8-B327-6DB21B19BC16}" srcOrd="0" destOrd="0" presId="urn:microsoft.com/office/officeart/2005/8/layout/process5"/>
    <dgm:cxn modelId="{09D17345-B99F-481E-A74A-65362F85A541}" type="presParOf" srcId="{38CC704D-E922-4583-9EE6-2DA2A9C9A103}" destId="{BBCEACFF-FB84-4528-BEB8-455339CFC62C}" srcOrd="1" destOrd="0" presId="urn:microsoft.com/office/officeart/2005/8/layout/process5"/>
    <dgm:cxn modelId="{E4446331-6ADE-4F36-B610-2CBDF7B89C22}" type="presParOf" srcId="{BBCEACFF-FB84-4528-BEB8-455339CFC62C}" destId="{0135361C-3BC2-42E2-BB69-8DCC92D2B88C}" srcOrd="0" destOrd="0" presId="urn:microsoft.com/office/officeart/2005/8/layout/process5"/>
    <dgm:cxn modelId="{386194E3-8F76-40CE-B87B-562BEB2C905B}" type="presParOf" srcId="{38CC704D-E922-4583-9EE6-2DA2A9C9A103}" destId="{77DB9DF6-82BB-4D7E-916A-B429CDC4C285}" srcOrd="2" destOrd="0" presId="urn:microsoft.com/office/officeart/2005/8/layout/process5"/>
    <dgm:cxn modelId="{B581B222-4F50-4011-8F86-D8F8927CB042}" type="presParOf" srcId="{38CC704D-E922-4583-9EE6-2DA2A9C9A103}" destId="{E08D463C-0DE7-409F-AB01-994260E082AF}" srcOrd="3" destOrd="0" presId="urn:microsoft.com/office/officeart/2005/8/layout/process5"/>
    <dgm:cxn modelId="{07BC654F-DB79-49E9-89C7-F314E65C3C05}" type="presParOf" srcId="{E08D463C-0DE7-409F-AB01-994260E082AF}" destId="{2686AEFB-C728-4D8E-978B-B603AF3C1F68}" srcOrd="0" destOrd="0" presId="urn:microsoft.com/office/officeart/2005/8/layout/process5"/>
    <dgm:cxn modelId="{5DCB9EE4-7887-444E-8AED-6D81F1970310}" type="presParOf" srcId="{38CC704D-E922-4583-9EE6-2DA2A9C9A103}" destId="{F60F0083-8B3B-474C-BDB2-069190AFE352}" srcOrd="4" destOrd="0" presId="urn:microsoft.com/office/officeart/2005/8/layout/process5"/>
    <dgm:cxn modelId="{2CFF945B-75A4-4873-99DD-E7D766EE2328}" type="presParOf" srcId="{38CC704D-E922-4583-9EE6-2DA2A9C9A103}" destId="{D98F807D-6490-407E-8C77-822C0C13B568}" srcOrd="5" destOrd="0" presId="urn:microsoft.com/office/officeart/2005/8/layout/process5"/>
    <dgm:cxn modelId="{3632DFBF-64D5-4F32-8EA0-3D874FE25933}" type="presParOf" srcId="{D98F807D-6490-407E-8C77-822C0C13B568}" destId="{6EA30E00-C4D8-47A6-B30D-DC3F197FF172}" srcOrd="0" destOrd="0" presId="urn:microsoft.com/office/officeart/2005/8/layout/process5"/>
    <dgm:cxn modelId="{252308D0-62C5-4C9E-B839-BE4DA2423C90}" type="presParOf" srcId="{38CC704D-E922-4583-9EE6-2DA2A9C9A103}" destId="{F8664EC1-007A-4A58-87D3-54BE9453974C}" srcOrd="6" destOrd="0" presId="urn:microsoft.com/office/officeart/2005/8/layout/process5"/>
    <dgm:cxn modelId="{F0C13199-917F-429A-A280-8B816459D148}" type="presParOf" srcId="{38CC704D-E922-4583-9EE6-2DA2A9C9A103}" destId="{76DC8109-BFFE-4FC0-88AC-A6CD76C2208E}" srcOrd="7" destOrd="0" presId="urn:microsoft.com/office/officeart/2005/8/layout/process5"/>
    <dgm:cxn modelId="{FB01D7C3-0996-45D2-9F67-5DEEEAC0B42E}" type="presParOf" srcId="{76DC8109-BFFE-4FC0-88AC-A6CD76C2208E}" destId="{58BA4C73-370F-4B37-81E8-030487846D57}" srcOrd="0" destOrd="0" presId="urn:microsoft.com/office/officeart/2005/8/layout/process5"/>
    <dgm:cxn modelId="{A57170DE-389E-4A30-9A10-E453750375A6}" type="presParOf" srcId="{38CC704D-E922-4583-9EE6-2DA2A9C9A103}" destId="{8F1924C8-5CAC-49E0-8EAC-A000841BEF16}" srcOrd="8" destOrd="0" presId="urn:microsoft.com/office/officeart/2005/8/layout/process5"/>
    <dgm:cxn modelId="{36D8D6E6-33CC-4DAB-8DA6-3A3AA6ECF766}" type="presParOf" srcId="{38CC704D-E922-4583-9EE6-2DA2A9C9A103}" destId="{BF1DDF8D-6E06-4E4F-818B-AA06BFBE565C}" srcOrd="9" destOrd="0" presId="urn:microsoft.com/office/officeart/2005/8/layout/process5"/>
    <dgm:cxn modelId="{579DDB7F-256D-49CE-83A2-E4E3B5727AC9}" type="presParOf" srcId="{BF1DDF8D-6E06-4E4F-818B-AA06BFBE565C}" destId="{CDFF29EF-969C-41BF-976A-2F4D9ECC6700}" srcOrd="0" destOrd="0" presId="urn:microsoft.com/office/officeart/2005/8/layout/process5"/>
    <dgm:cxn modelId="{A82E9F9D-04D2-48BB-95EB-A95BA6F6E3CD}" type="presParOf" srcId="{38CC704D-E922-4583-9EE6-2DA2A9C9A103}" destId="{16399C4D-BE76-4DF0-BC6D-A8D970C827FD}" srcOrd="10" destOrd="0" presId="urn:microsoft.com/office/officeart/2005/8/layout/process5"/>
    <dgm:cxn modelId="{FAAD5A90-63DE-4E4A-B2B8-AF5754679B5A}" type="presParOf" srcId="{38CC704D-E922-4583-9EE6-2DA2A9C9A103}" destId="{D58B4520-640D-445C-AB8A-16AD29412755}" srcOrd="11" destOrd="0" presId="urn:microsoft.com/office/officeart/2005/8/layout/process5"/>
    <dgm:cxn modelId="{55BA5A4E-9645-4A41-B3BD-A93B8C773590}" type="presParOf" srcId="{D58B4520-640D-445C-AB8A-16AD29412755}" destId="{2F5C1DA4-D129-46BF-B866-F7E5CED87EF5}" srcOrd="0" destOrd="0" presId="urn:microsoft.com/office/officeart/2005/8/layout/process5"/>
    <dgm:cxn modelId="{6DD1BBEB-ACD4-4DFB-BD3C-9C76841DAE28}" type="presParOf" srcId="{38CC704D-E922-4583-9EE6-2DA2A9C9A103}" destId="{90F25008-67B8-4038-AD99-95FC49E19163}" srcOrd="12" destOrd="0" presId="urn:microsoft.com/office/officeart/2005/8/layout/process5"/>
    <dgm:cxn modelId="{2B90DDEA-1F4C-48C7-BE12-E0181BAF50C5}" type="presParOf" srcId="{38CC704D-E922-4583-9EE6-2DA2A9C9A103}" destId="{03F75329-6A95-448B-B591-0515195B443D}" srcOrd="13" destOrd="0" presId="urn:microsoft.com/office/officeart/2005/8/layout/process5"/>
    <dgm:cxn modelId="{9613E253-A300-4123-8143-BF2901351F39}" type="presParOf" srcId="{03F75329-6A95-448B-B591-0515195B443D}" destId="{268E0F89-AFA7-451F-99E7-1379058B8032}" srcOrd="0" destOrd="0" presId="urn:microsoft.com/office/officeart/2005/8/layout/process5"/>
    <dgm:cxn modelId="{9AD81018-0004-4AA3-B3FE-973266EAD7DA}" type="presParOf" srcId="{38CC704D-E922-4583-9EE6-2DA2A9C9A103}" destId="{E1AB1D46-B8CE-4695-80CB-B6C7E04DE949}"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38B9F-183C-4DD7-B1DE-A34E492D5C98}"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72606DF9-F0B9-4164-987E-3E61191F9F15}">
      <dgm:prSet phldrT="[Text]"/>
      <dgm:spPr/>
      <dgm:t>
        <a:bodyPr/>
        <a:lstStyle/>
        <a:p>
          <a:r>
            <a:rPr lang="en-GB" b="1" i="0" dirty="0"/>
            <a:t>Request the Falcon9 Launch Wiki page from its URL</a:t>
          </a:r>
          <a:endParaRPr lang="en-GB" dirty="0"/>
        </a:p>
      </dgm:t>
    </dgm:pt>
    <dgm:pt modelId="{D842FA07-4E8E-4247-A8BE-C6DD10D054E0}" type="parTrans" cxnId="{9C5F01E6-5ED2-475F-87EA-D23042C3351B}">
      <dgm:prSet/>
      <dgm:spPr/>
      <dgm:t>
        <a:bodyPr/>
        <a:lstStyle/>
        <a:p>
          <a:endParaRPr lang="en-GB"/>
        </a:p>
      </dgm:t>
    </dgm:pt>
    <dgm:pt modelId="{7203073E-D917-485C-A41A-488690D4EA56}" type="sibTrans" cxnId="{9C5F01E6-5ED2-475F-87EA-D23042C3351B}">
      <dgm:prSet/>
      <dgm:spPr/>
      <dgm:t>
        <a:bodyPr/>
        <a:lstStyle/>
        <a:p>
          <a:endParaRPr lang="en-GB"/>
        </a:p>
      </dgm:t>
    </dgm:pt>
    <dgm:pt modelId="{D3865CA4-DAC4-48F5-8AAE-70061C21B013}">
      <dgm:prSet phldrT="[Text]"/>
      <dgm:spPr/>
      <dgm:t>
        <a:bodyPr/>
        <a:lstStyle/>
        <a:p>
          <a:r>
            <a:rPr lang="en-GB" b="0" i="0"/>
            <a:t>Create a BeautifulSoup object from the HTML respone</a:t>
          </a:r>
          <a:endParaRPr lang="en-GB"/>
        </a:p>
      </dgm:t>
    </dgm:pt>
    <dgm:pt modelId="{16C6B0DD-A168-4562-B287-22C327D2DD57}" type="parTrans" cxnId="{58E6C9D9-0764-4C2D-8EE7-328A6E1FDCB8}">
      <dgm:prSet/>
      <dgm:spPr/>
      <dgm:t>
        <a:bodyPr/>
        <a:lstStyle/>
        <a:p>
          <a:endParaRPr lang="en-GB"/>
        </a:p>
      </dgm:t>
    </dgm:pt>
    <dgm:pt modelId="{61EC55CE-66B7-4071-8809-3ED764952053}" type="sibTrans" cxnId="{58E6C9D9-0764-4C2D-8EE7-328A6E1FDCB8}">
      <dgm:prSet/>
      <dgm:spPr/>
      <dgm:t>
        <a:bodyPr/>
        <a:lstStyle/>
        <a:p>
          <a:endParaRPr lang="en-GB"/>
        </a:p>
      </dgm:t>
    </dgm:pt>
    <dgm:pt modelId="{3B6CBBC2-CD0A-4705-A27D-20734499CC5C}">
      <dgm:prSet phldrT="[Text]"/>
      <dgm:spPr/>
      <dgm:t>
        <a:bodyPr/>
        <a:lstStyle/>
        <a:p>
          <a:r>
            <a:rPr lang="en-GB" b="1" i="0"/>
            <a:t>Extract all column/variable names from the HTML table header</a:t>
          </a:r>
          <a:endParaRPr lang="en-GB"/>
        </a:p>
      </dgm:t>
    </dgm:pt>
    <dgm:pt modelId="{3BBFCAEA-D060-49A8-9676-0AEDD95FB05D}" type="parTrans" cxnId="{7FCB0B7F-5DDA-4CA3-95B1-0E57F0E762BA}">
      <dgm:prSet/>
      <dgm:spPr/>
      <dgm:t>
        <a:bodyPr/>
        <a:lstStyle/>
        <a:p>
          <a:endParaRPr lang="en-GB"/>
        </a:p>
      </dgm:t>
    </dgm:pt>
    <dgm:pt modelId="{363666A3-E761-47C2-AFC6-8ECA09FF906E}" type="sibTrans" cxnId="{7FCB0B7F-5DDA-4CA3-95B1-0E57F0E762BA}">
      <dgm:prSet/>
      <dgm:spPr/>
      <dgm:t>
        <a:bodyPr/>
        <a:lstStyle/>
        <a:p>
          <a:endParaRPr lang="en-GB"/>
        </a:p>
      </dgm:t>
    </dgm:pt>
    <dgm:pt modelId="{328595D9-AEF4-4EDB-9D51-8C375E6793AD}">
      <dgm:prSet phldrT="[Text]"/>
      <dgm:spPr/>
      <dgm:t>
        <a:bodyPr/>
        <a:lstStyle/>
        <a:p>
          <a:r>
            <a:rPr lang="en-GB" b="0" i="0" dirty="0"/>
            <a:t>Create an empty dictionary with keys from the extracted column names</a:t>
          </a:r>
          <a:endParaRPr lang="en-GB" dirty="0"/>
        </a:p>
      </dgm:t>
    </dgm:pt>
    <dgm:pt modelId="{9A2A89C9-C3F8-4E01-970F-1B1E1C410670}" type="parTrans" cxnId="{6C2AD8BE-67E5-4CA2-8711-9AE3BD68DEC4}">
      <dgm:prSet/>
      <dgm:spPr/>
      <dgm:t>
        <a:bodyPr/>
        <a:lstStyle/>
        <a:p>
          <a:endParaRPr lang="en-GB"/>
        </a:p>
      </dgm:t>
    </dgm:pt>
    <dgm:pt modelId="{F0647DFC-1F56-45DB-8AE5-F92A7E44DAB1}" type="sibTrans" cxnId="{6C2AD8BE-67E5-4CA2-8711-9AE3BD68DEC4}">
      <dgm:prSet/>
      <dgm:spPr/>
      <dgm:t>
        <a:bodyPr/>
        <a:lstStyle/>
        <a:p>
          <a:endParaRPr lang="en-GB"/>
        </a:p>
      </dgm:t>
    </dgm:pt>
    <dgm:pt modelId="{8EC4563E-5FAB-42F9-AB24-F3AD81BE699E}">
      <dgm:prSet phldrT="[Text]"/>
      <dgm:spPr/>
      <dgm:t>
        <a:bodyPr/>
        <a:lstStyle/>
        <a:p>
          <a:r>
            <a:rPr lang="en-GB" b="0" i="0"/>
            <a:t>Fill up the dictionary with launch records extracted from table rows.</a:t>
          </a:r>
          <a:endParaRPr lang="en-GB"/>
        </a:p>
      </dgm:t>
    </dgm:pt>
    <dgm:pt modelId="{74B5FDFC-44D4-4262-B93B-CEA96979F2E7}" type="parTrans" cxnId="{455AAA35-9484-4574-B6B4-7AA7FA3FCD5B}">
      <dgm:prSet/>
      <dgm:spPr/>
      <dgm:t>
        <a:bodyPr/>
        <a:lstStyle/>
        <a:p>
          <a:endParaRPr lang="en-GB"/>
        </a:p>
      </dgm:t>
    </dgm:pt>
    <dgm:pt modelId="{78E66F41-CF6F-45E8-BD37-C181BD7E1B2D}" type="sibTrans" cxnId="{455AAA35-9484-4574-B6B4-7AA7FA3FCD5B}">
      <dgm:prSet/>
      <dgm:spPr/>
      <dgm:t>
        <a:bodyPr/>
        <a:lstStyle/>
        <a:p>
          <a:endParaRPr lang="en-GB"/>
        </a:p>
      </dgm:t>
    </dgm:pt>
    <dgm:pt modelId="{0B271831-0FAB-4178-992C-00E80CFB078D}">
      <dgm:prSet phldrT="[Text]"/>
      <dgm:spPr/>
      <dgm:t>
        <a:bodyPr/>
        <a:lstStyle/>
        <a:p>
          <a:r>
            <a:rPr lang="en-GB"/>
            <a:t>Convert the dictionary into a CSV dataset</a:t>
          </a:r>
        </a:p>
      </dgm:t>
    </dgm:pt>
    <dgm:pt modelId="{30EAD497-4A9F-45A3-AC94-D86F9F47B05A}" type="parTrans" cxnId="{33DA8764-F7B1-482E-8D06-2392EEB1CCAA}">
      <dgm:prSet/>
      <dgm:spPr/>
      <dgm:t>
        <a:bodyPr/>
        <a:lstStyle/>
        <a:p>
          <a:endParaRPr lang="en-GB"/>
        </a:p>
      </dgm:t>
    </dgm:pt>
    <dgm:pt modelId="{F82593D4-980A-4B4E-9A2D-3E166400F069}" type="sibTrans" cxnId="{33DA8764-F7B1-482E-8D06-2392EEB1CCAA}">
      <dgm:prSet/>
      <dgm:spPr/>
      <dgm:t>
        <a:bodyPr/>
        <a:lstStyle/>
        <a:p>
          <a:endParaRPr lang="en-GB"/>
        </a:p>
      </dgm:t>
    </dgm:pt>
    <dgm:pt modelId="{33E50D7C-ED97-4BE0-A2BF-F2688FEAF0D5}" type="pres">
      <dgm:prSet presAssocID="{F1A38B9F-183C-4DD7-B1DE-A34E492D5C98}" presName="diagram" presStyleCnt="0">
        <dgm:presLayoutVars>
          <dgm:dir/>
          <dgm:resizeHandles val="exact"/>
        </dgm:presLayoutVars>
      </dgm:prSet>
      <dgm:spPr/>
    </dgm:pt>
    <dgm:pt modelId="{69EB3EC3-689A-4C6C-9CF5-125B7D9565F7}" type="pres">
      <dgm:prSet presAssocID="{72606DF9-F0B9-4164-987E-3E61191F9F15}" presName="node" presStyleLbl="node1" presStyleIdx="0" presStyleCnt="6">
        <dgm:presLayoutVars>
          <dgm:bulletEnabled val="1"/>
        </dgm:presLayoutVars>
      </dgm:prSet>
      <dgm:spPr/>
    </dgm:pt>
    <dgm:pt modelId="{7E268CD3-7747-4C20-B918-E2E67816A034}" type="pres">
      <dgm:prSet presAssocID="{7203073E-D917-485C-A41A-488690D4EA56}" presName="sibTrans" presStyleLbl="sibTrans2D1" presStyleIdx="0" presStyleCnt="5"/>
      <dgm:spPr/>
    </dgm:pt>
    <dgm:pt modelId="{3DFF7E39-4183-4265-AD01-D205DD7EF1F6}" type="pres">
      <dgm:prSet presAssocID="{7203073E-D917-485C-A41A-488690D4EA56}" presName="connectorText" presStyleLbl="sibTrans2D1" presStyleIdx="0" presStyleCnt="5"/>
      <dgm:spPr/>
    </dgm:pt>
    <dgm:pt modelId="{29E10AFB-091A-4375-8B13-4E1D15FD2310}" type="pres">
      <dgm:prSet presAssocID="{D3865CA4-DAC4-48F5-8AAE-70061C21B013}" presName="node" presStyleLbl="node1" presStyleIdx="1" presStyleCnt="6">
        <dgm:presLayoutVars>
          <dgm:bulletEnabled val="1"/>
        </dgm:presLayoutVars>
      </dgm:prSet>
      <dgm:spPr/>
    </dgm:pt>
    <dgm:pt modelId="{7B8C6AE7-6D45-4114-BB35-10920C61EC25}" type="pres">
      <dgm:prSet presAssocID="{61EC55CE-66B7-4071-8809-3ED764952053}" presName="sibTrans" presStyleLbl="sibTrans2D1" presStyleIdx="1" presStyleCnt="5"/>
      <dgm:spPr/>
    </dgm:pt>
    <dgm:pt modelId="{2E7D4EB4-64FB-4D4A-AB78-0B26AF3703C6}" type="pres">
      <dgm:prSet presAssocID="{61EC55CE-66B7-4071-8809-3ED764952053}" presName="connectorText" presStyleLbl="sibTrans2D1" presStyleIdx="1" presStyleCnt="5"/>
      <dgm:spPr/>
    </dgm:pt>
    <dgm:pt modelId="{428C7C8B-4095-4C6E-A040-75B636EA2AF5}" type="pres">
      <dgm:prSet presAssocID="{3B6CBBC2-CD0A-4705-A27D-20734499CC5C}" presName="node" presStyleLbl="node1" presStyleIdx="2" presStyleCnt="6">
        <dgm:presLayoutVars>
          <dgm:bulletEnabled val="1"/>
        </dgm:presLayoutVars>
      </dgm:prSet>
      <dgm:spPr/>
    </dgm:pt>
    <dgm:pt modelId="{10A2A332-0004-49EB-BA10-84255ADD9194}" type="pres">
      <dgm:prSet presAssocID="{363666A3-E761-47C2-AFC6-8ECA09FF906E}" presName="sibTrans" presStyleLbl="sibTrans2D1" presStyleIdx="2" presStyleCnt="5"/>
      <dgm:spPr/>
    </dgm:pt>
    <dgm:pt modelId="{0632A0E6-09DD-4414-9866-B255461A42FA}" type="pres">
      <dgm:prSet presAssocID="{363666A3-E761-47C2-AFC6-8ECA09FF906E}" presName="connectorText" presStyleLbl="sibTrans2D1" presStyleIdx="2" presStyleCnt="5"/>
      <dgm:spPr/>
    </dgm:pt>
    <dgm:pt modelId="{82451E1E-E61C-4E9E-85DA-0498F47DF58A}" type="pres">
      <dgm:prSet presAssocID="{328595D9-AEF4-4EDB-9D51-8C375E6793AD}" presName="node" presStyleLbl="node1" presStyleIdx="3" presStyleCnt="6">
        <dgm:presLayoutVars>
          <dgm:bulletEnabled val="1"/>
        </dgm:presLayoutVars>
      </dgm:prSet>
      <dgm:spPr/>
    </dgm:pt>
    <dgm:pt modelId="{3F0DAD03-AE2B-4C17-A479-2821EB7A2784}" type="pres">
      <dgm:prSet presAssocID="{F0647DFC-1F56-45DB-8AE5-F92A7E44DAB1}" presName="sibTrans" presStyleLbl="sibTrans2D1" presStyleIdx="3" presStyleCnt="5"/>
      <dgm:spPr/>
    </dgm:pt>
    <dgm:pt modelId="{4ADFC737-8A1D-4D2A-8AF6-4BB73C60467B}" type="pres">
      <dgm:prSet presAssocID="{F0647DFC-1F56-45DB-8AE5-F92A7E44DAB1}" presName="connectorText" presStyleLbl="sibTrans2D1" presStyleIdx="3" presStyleCnt="5"/>
      <dgm:spPr/>
    </dgm:pt>
    <dgm:pt modelId="{113B4D51-01A3-4A40-941A-1BA08B2A3A70}" type="pres">
      <dgm:prSet presAssocID="{8EC4563E-5FAB-42F9-AB24-F3AD81BE699E}" presName="node" presStyleLbl="node1" presStyleIdx="4" presStyleCnt="6">
        <dgm:presLayoutVars>
          <dgm:bulletEnabled val="1"/>
        </dgm:presLayoutVars>
      </dgm:prSet>
      <dgm:spPr/>
    </dgm:pt>
    <dgm:pt modelId="{FD9AB3FD-DC55-406A-9D6C-9E3AE0F19728}" type="pres">
      <dgm:prSet presAssocID="{78E66F41-CF6F-45E8-BD37-C181BD7E1B2D}" presName="sibTrans" presStyleLbl="sibTrans2D1" presStyleIdx="4" presStyleCnt="5"/>
      <dgm:spPr/>
    </dgm:pt>
    <dgm:pt modelId="{7F241A0E-3D59-4D08-8EED-B2B716E69990}" type="pres">
      <dgm:prSet presAssocID="{78E66F41-CF6F-45E8-BD37-C181BD7E1B2D}" presName="connectorText" presStyleLbl="sibTrans2D1" presStyleIdx="4" presStyleCnt="5"/>
      <dgm:spPr/>
    </dgm:pt>
    <dgm:pt modelId="{839D27CC-E22D-491F-B470-FEB941225F1F}" type="pres">
      <dgm:prSet presAssocID="{0B271831-0FAB-4178-992C-00E80CFB078D}" presName="node" presStyleLbl="node1" presStyleIdx="5" presStyleCnt="6">
        <dgm:presLayoutVars>
          <dgm:bulletEnabled val="1"/>
        </dgm:presLayoutVars>
      </dgm:prSet>
      <dgm:spPr/>
    </dgm:pt>
  </dgm:ptLst>
  <dgm:cxnLst>
    <dgm:cxn modelId="{626FA000-6081-42F9-9F63-1D73CC47D6B9}" type="presOf" srcId="{7203073E-D917-485C-A41A-488690D4EA56}" destId="{3DFF7E39-4183-4265-AD01-D205DD7EF1F6}" srcOrd="1" destOrd="0" presId="urn:microsoft.com/office/officeart/2005/8/layout/process5"/>
    <dgm:cxn modelId="{6BC0CA13-AB4C-43FA-B6C7-68AB2708E5A3}" type="presOf" srcId="{F0647DFC-1F56-45DB-8AE5-F92A7E44DAB1}" destId="{4ADFC737-8A1D-4D2A-8AF6-4BB73C60467B}" srcOrd="1" destOrd="0" presId="urn:microsoft.com/office/officeart/2005/8/layout/process5"/>
    <dgm:cxn modelId="{DF9A4F15-8C45-4B2C-84ED-6DCE6251E53B}" type="presOf" srcId="{F0647DFC-1F56-45DB-8AE5-F92A7E44DAB1}" destId="{3F0DAD03-AE2B-4C17-A479-2821EB7A2784}" srcOrd="0" destOrd="0" presId="urn:microsoft.com/office/officeart/2005/8/layout/process5"/>
    <dgm:cxn modelId="{2C6E9C35-13EA-4B26-A251-1350AB4E5848}" type="presOf" srcId="{61EC55CE-66B7-4071-8809-3ED764952053}" destId="{2E7D4EB4-64FB-4D4A-AB78-0B26AF3703C6}" srcOrd="1" destOrd="0" presId="urn:microsoft.com/office/officeart/2005/8/layout/process5"/>
    <dgm:cxn modelId="{455AAA35-9484-4574-B6B4-7AA7FA3FCD5B}" srcId="{F1A38B9F-183C-4DD7-B1DE-A34E492D5C98}" destId="{8EC4563E-5FAB-42F9-AB24-F3AD81BE699E}" srcOrd="4" destOrd="0" parTransId="{74B5FDFC-44D4-4262-B93B-CEA96979F2E7}" sibTransId="{78E66F41-CF6F-45E8-BD37-C181BD7E1B2D}"/>
    <dgm:cxn modelId="{189DCE5B-197B-49C9-8880-727AB8FD5626}" type="presOf" srcId="{8EC4563E-5FAB-42F9-AB24-F3AD81BE699E}" destId="{113B4D51-01A3-4A40-941A-1BA08B2A3A70}" srcOrd="0" destOrd="0" presId="urn:microsoft.com/office/officeart/2005/8/layout/process5"/>
    <dgm:cxn modelId="{33DA8764-F7B1-482E-8D06-2392EEB1CCAA}" srcId="{F1A38B9F-183C-4DD7-B1DE-A34E492D5C98}" destId="{0B271831-0FAB-4178-992C-00E80CFB078D}" srcOrd="5" destOrd="0" parTransId="{30EAD497-4A9F-45A3-AC94-D86F9F47B05A}" sibTransId="{F82593D4-980A-4B4E-9A2D-3E166400F069}"/>
    <dgm:cxn modelId="{E9A8D34A-275D-40D0-9E80-2671B1854CCA}" type="presOf" srcId="{78E66F41-CF6F-45E8-BD37-C181BD7E1B2D}" destId="{FD9AB3FD-DC55-406A-9D6C-9E3AE0F19728}" srcOrd="0" destOrd="0" presId="urn:microsoft.com/office/officeart/2005/8/layout/process5"/>
    <dgm:cxn modelId="{7FCB0B7F-5DDA-4CA3-95B1-0E57F0E762BA}" srcId="{F1A38B9F-183C-4DD7-B1DE-A34E492D5C98}" destId="{3B6CBBC2-CD0A-4705-A27D-20734499CC5C}" srcOrd="2" destOrd="0" parTransId="{3BBFCAEA-D060-49A8-9676-0AEDD95FB05D}" sibTransId="{363666A3-E761-47C2-AFC6-8ECA09FF906E}"/>
    <dgm:cxn modelId="{F1BB818D-7C7A-425B-AC32-87C07F55F45B}" type="presOf" srcId="{D3865CA4-DAC4-48F5-8AAE-70061C21B013}" destId="{29E10AFB-091A-4375-8B13-4E1D15FD2310}" srcOrd="0" destOrd="0" presId="urn:microsoft.com/office/officeart/2005/8/layout/process5"/>
    <dgm:cxn modelId="{9616D99E-665C-43EC-98CA-14E6E28CAF8F}" type="presOf" srcId="{363666A3-E761-47C2-AFC6-8ECA09FF906E}" destId="{0632A0E6-09DD-4414-9866-B255461A42FA}" srcOrd="1" destOrd="0" presId="urn:microsoft.com/office/officeart/2005/8/layout/process5"/>
    <dgm:cxn modelId="{26CD6FA8-EC54-41E5-86BB-6027F8290A9F}" type="presOf" srcId="{328595D9-AEF4-4EDB-9D51-8C375E6793AD}" destId="{82451E1E-E61C-4E9E-85DA-0498F47DF58A}" srcOrd="0" destOrd="0" presId="urn:microsoft.com/office/officeart/2005/8/layout/process5"/>
    <dgm:cxn modelId="{5ADE8FA9-0DCC-4223-AB86-4479F73B52BE}" type="presOf" srcId="{7203073E-D917-485C-A41A-488690D4EA56}" destId="{7E268CD3-7747-4C20-B918-E2E67816A034}" srcOrd="0" destOrd="0" presId="urn:microsoft.com/office/officeart/2005/8/layout/process5"/>
    <dgm:cxn modelId="{805F86AA-470A-4DC6-87E0-1266AD92D406}" type="presOf" srcId="{0B271831-0FAB-4178-992C-00E80CFB078D}" destId="{839D27CC-E22D-491F-B470-FEB941225F1F}" srcOrd="0" destOrd="0" presId="urn:microsoft.com/office/officeart/2005/8/layout/process5"/>
    <dgm:cxn modelId="{A54AFDBB-8FC6-4CAE-990D-2F128B59A974}" type="presOf" srcId="{3B6CBBC2-CD0A-4705-A27D-20734499CC5C}" destId="{428C7C8B-4095-4C6E-A040-75B636EA2AF5}" srcOrd="0" destOrd="0" presId="urn:microsoft.com/office/officeart/2005/8/layout/process5"/>
    <dgm:cxn modelId="{6C2AD8BE-67E5-4CA2-8711-9AE3BD68DEC4}" srcId="{F1A38B9F-183C-4DD7-B1DE-A34E492D5C98}" destId="{328595D9-AEF4-4EDB-9D51-8C375E6793AD}" srcOrd="3" destOrd="0" parTransId="{9A2A89C9-C3F8-4E01-970F-1B1E1C410670}" sibTransId="{F0647DFC-1F56-45DB-8AE5-F92A7E44DAB1}"/>
    <dgm:cxn modelId="{42EEB8C6-7E83-48E4-BE7F-ABE03EB80127}" type="presOf" srcId="{72606DF9-F0B9-4164-987E-3E61191F9F15}" destId="{69EB3EC3-689A-4C6C-9CF5-125B7D9565F7}" srcOrd="0" destOrd="0" presId="urn:microsoft.com/office/officeart/2005/8/layout/process5"/>
    <dgm:cxn modelId="{58E6C9D9-0764-4C2D-8EE7-328A6E1FDCB8}" srcId="{F1A38B9F-183C-4DD7-B1DE-A34E492D5C98}" destId="{D3865CA4-DAC4-48F5-8AAE-70061C21B013}" srcOrd="1" destOrd="0" parTransId="{16C6B0DD-A168-4562-B287-22C327D2DD57}" sibTransId="{61EC55CE-66B7-4071-8809-3ED764952053}"/>
    <dgm:cxn modelId="{876729DF-8ECE-4BB2-AAFC-D5FC9E56A1C0}" type="presOf" srcId="{61EC55CE-66B7-4071-8809-3ED764952053}" destId="{7B8C6AE7-6D45-4114-BB35-10920C61EC25}" srcOrd="0" destOrd="0" presId="urn:microsoft.com/office/officeart/2005/8/layout/process5"/>
    <dgm:cxn modelId="{9C5F01E6-5ED2-475F-87EA-D23042C3351B}" srcId="{F1A38B9F-183C-4DD7-B1DE-A34E492D5C98}" destId="{72606DF9-F0B9-4164-987E-3E61191F9F15}" srcOrd="0" destOrd="0" parTransId="{D842FA07-4E8E-4247-A8BE-C6DD10D054E0}" sibTransId="{7203073E-D917-485C-A41A-488690D4EA56}"/>
    <dgm:cxn modelId="{F059E1EF-4519-4B12-9A33-08779B884671}" type="presOf" srcId="{F1A38B9F-183C-4DD7-B1DE-A34E492D5C98}" destId="{33E50D7C-ED97-4BE0-A2BF-F2688FEAF0D5}" srcOrd="0" destOrd="0" presId="urn:microsoft.com/office/officeart/2005/8/layout/process5"/>
    <dgm:cxn modelId="{A8D662F5-339E-44D0-992F-CAED4ADACB35}" type="presOf" srcId="{78E66F41-CF6F-45E8-BD37-C181BD7E1B2D}" destId="{7F241A0E-3D59-4D08-8EED-B2B716E69990}" srcOrd="1" destOrd="0" presId="urn:microsoft.com/office/officeart/2005/8/layout/process5"/>
    <dgm:cxn modelId="{C39B41F9-4E83-455C-A8AF-965F7A10566C}" type="presOf" srcId="{363666A3-E761-47C2-AFC6-8ECA09FF906E}" destId="{10A2A332-0004-49EB-BA10-84255ADD9194}" srcOrd="0" destOrd="0" presId="urn:microsoft.com/office/officeart/2005/8/layout/process5"/>
    <dgm:cxn modelId="{8D637978-321B-4300-B4EA-3C87B83DA0B7}" type="presParOf" srcId="{33E50D7C-ED97-4BE0-A2BF-F2688FEAF0D5}" destId="{69EB3EC3-689A-4C6C-9CF5-125B7D9565F7}" srcOrd="0" destOrd="0" presId="urn:microsoft.com/office/officeart/2005/8/layout/process5"/>
    <dgm:cxn modelId="{CCE9D0E5-6B31-4DD4-A277-3178A6B4DF8F}" type="presParOf" srcId="{33E50D7C-ED97-4BE0-A2BF-F2688FEAF0D5}" destId="{7E268CD3-7747-4C20-B918-E2E67816A034}" srcOrd="1" destOrd="0" presId="urn:microsoft.com/office/officeart/2005/8/layout/process5"/>
    <dgm:cxn modelId="{6533931B-7E2F-47CD-832D-080A02C01140}" type="presParOf" srcId="{7E268CD3-7747-4C20-B918-E2E67816A034}" destId="{3DFF7E39-4183-4265-AD01-D205DD7EF1F6}" srcOrd="0" destOrd="0" presId="urn:microsoft.com/office/officeart/2005/8/layout/process5"/>
    <dgm:cxn modelId="{F0F39C36-A33E-46D9-9496-872DA0E19565}" type="presParOf" srcId="{33E50D7C-ED97-4BE0-A2BF-F2688FEAF0D5}" destId="{29E10AFB-091A-4375-8B13-4E1D15FD2310}" srcOrd="2" destOrd="0" presId="urn:microsoft.com/office/officeart/2005/8/layout/process5"/>
    <dgm:cxn modelId="{A390515D-432D-40F3-94E4-B481C84720CA}" type="presParOf" srcId="{33E50D7C-ED97-4BE0-A2BF-F2688FEAF0D5}" destId="{7B8C6AE7-6D45-4114-BB35-10920C61EC25}" srcOrd="3" destOrd="0" presId="urn:microsoft.com/office/officeart/2005/8/layout/process5"/>
    <dgm:cxn modelId="{108D501A-160E-4E3D-8871-DAB60A1E64FA}" type="presParOf" srcId="{7B8C6AE7-6D45-4114-BB35-10920C61EC25}" destId="{2E7D4EB4-64FB-4D4A-AB78-0B26AF3703C6}" srcOrd="0" destOrd="0" presId="urn:microsoft.com/office/officeart/2005/8/layout/process5"/>
    <dgm:cxn modelId="{15507655-E82F-4A91-9535-C64F40AB69CC}" type="presParOf" srcId="{33E50D7C-ED97-4BE0-A2BF-F2688FEAF0D5}" destId="{428C7C8B-4095-4C6E-A040-75B636EA2AF5}" srcOrd="4" destOrd="0" presId="urn:microsoft.com/office/officeart/2005/8/layout/process5"/>
    <dgm:cxn modelId="{2F1D30E9-4BDC-4C07-9975-B02E2E0F921B}" type="presParOf" srcId="{33E50D7C-ED97-4BE0-A2BF-F2688FEAF0D5}" destId="{10A2A332-0004-49EB-BA10-84255ADD9194}" srcOrd="5" destOrd="0" presId="urn:microsoft.com/office/officeart/2005/8/layout/process5"/>
    <dgm:cxn modelId="{875DF5B4-1A3A-4569-9CB7-D103C0A342CA}" type="presParOf" srcId="{10A2A332-0004-49EB-BA10-84255ADD9194}" destId="{0632A0E6-09DD-4414-9866-B255461A42FA}" srcOrd="0" destOrd="0" presId="urn:microsoft.com/office/officeart/2005/8/layout/process5"/>
    <dgm:cxn modelId="{8A32B1F4-87B7-44D9-A7EA-A83545FA8032}" type="presParOf" srcId="{33E50D7C-ED97-4BE0-A2BF-F2688FEAF0D5}" destId="{82451E1E-E61C-4E9E-85DA-0498F47DF58A}" srcOrd="6" destOrd="0" presId="urn:microsoft.com/office/officeart/2005/8/layout/process5"/>
    <dgm:cxn modelId="{7B255F61-7850-4436-AA2B-4F76CB9F9482}" type="presParOf" srcId="{33E50D7C-ED97-4BE0-A2BF-F2688FEAF0D5}" destId="{3F0DAD03-AE2B-4C17-A479-2821EB7A2784}" srcOrd="7" destOrd="0" presId="urn:microsoft.com/office/officeart/2005/8/layout/process5"/>
    <dgm:cxn modelId="{310AC350-FC67-4F16-83B9-EDECE8F0BAB6}" type="presParOf" srcId="{3F0DAD03-AE2B-4C17-A479-2821EB7A2784}" destId="{4ADFC737-8A1D-4D2A-8AF6-4BB73C60467B}" srcOrd="0" destOrd="0" presId="urn:microsoft.com/office/officeart/2005/8/layout/process5"/>
    <dgm:cxn modelId="{C7783261-5C96-4B27-8D26-DB2809C89F5F}" type="presParOf" srcId="{33E50D7C-ED97-4BE0-A2BF-F2688FEAF0D5}" destId="{113B4D51-01A3-4A40-941A-1BA08B2A3A70}" srcOrd="8" destOrd="0" presId="urn:microsoft.com/office/officeart/2005/8/layout/process5"/>
    <dgm:cxn modelId="{AF74D70A-C6F5-4DF5-A9B0-C67F61447205}" type="presParOf" srcId="{33E50D7C-ED97-4BE0-A2BF-F2688FEAF0D5}" destId="{FD9AB3FD-DC55-406A-9D6C-9E3AE0F19728}" srcOrd="9" destOrd="0" presId="urn:microsoft.com/office/officeart/2005/8/layout/process5"/>
    <dgm:cxn modelId="{4E3FC37B-F6F4-42A4-BBE8-FC589FB137DF}" type="presParOf" srcId="{FD9AB3FD-DC55-406A-9D6C-9E3AE0F19728}" destId="{7F241A0E-3D59-4D08-8EED-B2B716E69990}" srcOrd="0" destOrd="0" presId="urn:microsoft.com/office/officeart/2005/8/layout/process5"/>
    <dgm:cxn modelId="{D0B95210-D297-43AB-9A66-AF6AA4AE3874}" type="presParOf" srcId="{33E50D7C-ED97-4BE0-A2BF-F2688FEAF0D5}" destId="{839D27CC-E22D-491F-B470-FEB941225F1F}" srcOrd="10"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05BD1A-DC98-4075-A699-D2AAB710FBA5}"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GB"/>
        </a:p>
      </dgm:t>
    </dgm:pt>
    <dgm:pt modelId="{0EA6B619-A7C0-4036-831E-2A9B1DEAF91E}">
      <dgm:prSet phldrT="[Text]"/>
      <dgm:spPr/>
      <dgm:t>
        <a:bodyPr/>
        <a:lstStyle/>
        <a:p>
          <a:r>
            <a:rPr lang="en-GB" b="0" i="0" dirty="0">
              <a:solidFill>
                <a:schemeClr val="bg1"/>
              </a:solidFill>
            </a:rPr>
            <a:t>Determine the number of launches on each facility</a:t>
          </a:r>
          <a:endParaRPr lang="en-GB" dirty="0">
            <a:solidFill>
              <a:schemeClr val="bg1"/>
            </a:solidFill>
          </a:endParaRPr>
        </a:p>
      </dgm:t>
    </dgm:pt>
    <dgm:pt modelId="{A5914080-07F1-4416-87D6-2B69F871181C}" type="parTrans" cxnId="{461002E7-5A4B-434B-9C55-B137996EAF5B}">
      <dgm:prSet/>
      <dgm:spPr/>
      <dgm:t>
        <a:bodyPr/>
        <a:lstStyle/>
        <a:p>
          <a:endParaRPr lang="en-GB"/>
        </a:p>
      </dgm:t>
    </dgm:pt>
    <dgm:pt modelId="{3717FA0F-6C43-49D8-B110-7656B469DB79}" type="sibTrans" cxnId="{461002E7-5A4B-434B-9C55-B137996EAF5B}">
      <dgm:prSet/>
      <dgm:spPr/>
      <dgm:t>
        <a:bodyPr/>
        <a:lstStyle/>
        <a:p>
          <a:endParaRPr lang="en-GB"/>
        </a:p>
      </dgm:t>
    </dgm:pt>
    <dgm:pt modelId="{8989920F-7A70-435E-B1FC-E1465FE2BF81}">
      <dgm:prSet phldrT="[Text]"/>
      <dgm:spPr/>
      <dgm:t>
        <a:bodyPr/>
        <a:lstStyle/>
        <a:p>
          <a:r>
            <a:rPr lang="en-GB" b="1" i="0" dirty="0">
              <a:solidFill>
                <a:schemeClr val="bg1"/>
              </a:solidFill>
            </a:rPr>
            <a:t>Calculate the number and occurrences of each orbit</a:t>
          </a:r>
          <a:endParaRPr lang="en-GB" dirty="0">
            <a:solidFill>
              <a:schemeClr val="bg1"/>
            </a:solidFill>
          </a:endParaRPr>
        </a:p>
      </dgm:t>
    </dgm:pt>
    <dgm:pt modelId="{8DB6CEFC-5060-4BA1-A158-136FA9DBBE1C}" type="parTrans" cxnId="{DA30B598-78AD-4B21-953B-CB7AED282A8C}">
      <dgm:prSet/>
      <dgm:spPr/>
      <dgm:t>
        <a:bodyPr/>
        <a:lstStyle/>
        <a:p>
          <a:endParaRPr lang="en-GB"/>
        </a:p>
      </dgm:t>
    </dgm:pt>
    <dgm:pt modelId="{58AD0CEE-E31B-4BE6-9913-2D0F2FD55D15}" type="sibTrans" cxnId="{DA30B598-78AD-4B21-953B-CB7AED282A8C}">
      <dgm:prSet/>
      <dgm:spPr/>
      <dgm:t>
        <a:bodyPr/>
        <a:lstStyle/>
        <a:p>
          <a:endParaRPr lang="en-GB"/>
        </a:p>
      </dgm:t>
    </dgm:pt>
    <dgm:pt modelId="{15BFF254-C080-4C20-9B96-8BEC4B93134F}">
      <dgm:prSet phldrT="[Text]"/>
      <dgm:spPr/>
      <dgm:t>
        <a:bodyPr/>
        <a:lstStyle/>
        <a:p>
          <a:r>
            <a:rPr lang="en-GB" b="1" i="0" dirty="0">
              <a:solidFill>
                <a:schemeClr val="bg1"/>
              </a:solidFill>
            </a:rPr>
            <a:t>Calculate the number and occurrences of mission outcome per orbit type</a:t>
          </a:r>
          <a:endParaRPr lang="en-GB" dirty="0">
            <a:solidFill>
              <a:schemeClr val="bg1"/>
            </a:solidFill>
          </a:endParaRPr>
        </a:p>
      </dgm:t>
    </dgm:pt>
    <dgm:pt modelId="{556B77A3-A2CB-4379-B631-0CCCAB5832D9}" type="parTrans" cxnId="{DFE644F2-1F1D-4B60-B78A-1C14EE229100}">
      <dgm:prSet/>
      <dgm:spPr/>
      <dgm:t>
        <a:bodyPr/>
        <a:lstStyle/>
        <a:p>
          <a:endParaRPr lang="en-GB"/>
        </a:p>
      </dgm:t>
    </dgm:pt>
    <dgm:pt modelId="{1CB12CD6-AEC3-4FAF-9697-F0DDBAEAB678}" type="sibTrans" cxnId="{DFE644F2-1F1D-4B60-B78A-1C14EE229100}">
      <dgm:prSet/>
      <dgm:spPr/>
      <dgm:t>
        <a:bodyPr/>
        <a:lstStyle/>
        <a:p>
          <a:endParaRPr lang="en-GB"/>
        </a:p>
      </dgm:t>
    </dgm:pt>
    <dgm:pt modelId="{71F47385-696B-45BA-B0D2-9992ED61BE5A}">
      <dgm:prSet phldrT="[Text]"/>
      <dgm:spPr/>
      <dgm:t>
        <a:bodyPr/>
        <a:lstStyle/>
        <a:p>
          <a:r>
            <a:rPr lang="en-GB" dirty="0">
              <a:solidFill>
                <a:schemeClr val="bg1"/>
              </a:solidFill>
            </a:rPr>
            <a:t>Create a "Class" column containing the information from the outcome label</a:t>
          </a:r>
        </a:p>
      </dgm:t>
    </dgm:pt>
    <dgm:pt modelId="{F266EDA5-CD7A-4C46-A729-913544F604E5}" type="parTrans" cxnId="{277E4084-5B1A-4F83-B8A5-518395AB585B}">
      <dgm:prSet/>
      <dgm:spPr/>
      <dgm:t>
        <a:bodyPr/>
        <a:lstStyle/>
        <a:p>
          <a:endParaRPr lang="en-GB"/>
        </a:p>
      </dgm:t>
    </dgm:pt>
    <dgm:pt modelId="{86799514-7E6F-4FB1-ADB2-1262388A2FC7}" type="sibTrans" cxnId="{277E4084-5B1A-4F83-B8A5-518395AB585B}">
      <dgm:prSet/>
      <dgm:spPr/>
      <dgm:t>
        <a:bodyPr/>
        <a:lstStyle/>
        <a:p>
          <a:endParaRPr lang="en-GB"/>
        </a:p>
      </dgm:t>
    </dgm:pt>
    <dgm:pt modelId="{5CEC74AD-0E82-45B5-BC89-FAC891233F56}">
      <dgm:prSet phldrT="[Text]"/>
      <dgm:spPr/>
      <dgm:t>
        <a:bodyPr/>
        <a:lstStyle/>
        <a:p>
          <a:r>
            <a:rPr lang="en-GB" dirty="0">
              <a:solidFill>
                <a:schemeClr val="bg1"/>
              </a:solidFill>
            </a:rPr>
            <a:t>Transform the data frame into a CSV dataset.</a:t>
          </a:r>
        </a:p>
      </dgm:t>
    </dgm:pt>
    <dgm:pt modelId="{B4F29834-E37E-4B66-9F23-BEBAB6002827}" type="parTrans" cxnId="{C3E51F0D-80EC-415B-9D37-A4BBD33B85BC}">
      <dgm:prSet/>
      <dgm:spPr/>
      <dgm:t>
        <a:bodyPr/>
        <a:lstStyle/>
        <a:p>
          <a:endParaRPr lang="en-GB"/>
        </a:p>
      </dgm:t>
    </dgm:pt>
    <dgm:pt modelId="{26938570-8701-4B71-B3A0-5195E40088ED}" type="sibTrans" cxnId="{C3E51F0D-80EC-415B-9D37-A4BBD33B85BC}">
      <dgm:prSet/>
      <dgm:spPr/>
      <dgm:t>
        <a:bodyPr/>
        <a:lstStyle/>
        <a:p>
          <a:endParaRPr lang="en-GB"/>
        </a:p>
      </dgm:t>
    </dgm:pt>
    <dgm:pt modelId="{7025DB53-81EA-4C27-A397-2EA468E4E57E}">
      <dgm:prSet phldrT="[Text]"/>
      <dgm:spPr/>
      <dgm:t>
        <a:bodyPr/>
        <a:lstStyle/>
        <a:p>
          <a:r>
            <a:rPr lang="en-GB" dirty="0">
              <a:solidFill>
                <a:schemeClr val="bg1"/>
              </a:solidFill>
            </a:rPr>
            <a:t>Create a landing outcome training label and loop through all the landing outcomes </a:t>
          </a:r>
        </a:p>
      </dgm:t>
    </dgm:pt>
    <dgm:pt modelId="{D385794B-38D2-4C34-ADA6-D37077238CE5}" type="parTrans" cxnId="{5E66138D-ACF9-440F-AC9F-FDC4DBD726DB}">
      <dgm:prSet/>
      <dgm:spPr/>
      <dgm:t>
        <a:bodyPr/>
        <a:lstStyle/>
        <a:p>
          <a:endParaRPr lang="en-GB"/>
        </a:p>
      </dgm:t>
    </dgm:pt>
    <dgm:pt modelId="{70D489C5-F19E-4442-AB42-811879E76CC8}" type="sibTrans" cxnId="{5E66138D-ACF9-440F-AC9F-FDC4DBD726DB}">
      <dgm:prSet/>
      <dgm:spPr/>
      <dgm:t>
        <a:bodyPr/>
        <a:lstStyle/>
        <a:p>
          <a:endParaRPr lang="en-GB"/>
        </a:p>
      </dgm:t>
    </dgm:pt>
    <dgm:pt modelId="{284D9196-1E5D-4D8F-A691-3955758D4208}" type="pres">
      <dgm:prSet presAssocID="{B405BD1A-DC98-4075-A699-D2AAB710FBA5}" presName="Name0" presStyleCnt="0">
        <dgm:presLayoutVars>
          <dgm:dir/>
          <dgm:animLvl val="lvl"/>
          <dgm:resizeHandles val="exact"/>
        </dgm:presLayoutVars>
      </dgm:prSet>
      <dgm:spPr/>
    </dgm:pt>
    <dgm:pt modelId="{0E60FAF8-DBA9-459F-958E-1341ACDB2A83}" type="pres">
      <dgm:prSet presAssocID="{5CEC74AD-0E82-45B5-BC89-FAC891233F56}" presName="boxAndChildren" presStyleCnt="0"/>
      <dgm:spPr/>
    </dgm:pt>
    <dgm:pt modelId="{2526E7A0-69AD-402F-8000-8C5D9AA4FE74}" type="pres">
      <dgm:prSet presAssocID="{5CEC74AD-0E82-45B5-BC89-FAC891233F56}" presName="parentTextBox" presStyleLbl="node1" presStyleIdx="0" presStyleCnt="6"/>
      <dgm:spPr/>
    </dgm:pt>
    <dgm:pt modelId="{175B5E26-1CBB-4BA4-BA1B-782282A167E1}" type="pres">
      <dgm:prSet presAssocID="{86799514-7E6F-4FB1-ADB2-1262388A2FC7}" presName="sp" presStyleCnt="0"/>
      <dgm:spPr/>
    </dgm:pt>
    <dgm:pt modelId="{958456D9-BDDA-4320-A558-54B4819AA57A}" type="pres">
      <dgm:prSet presAssocID="{71F47385-696B-45BA-B0D2-9992ED61BE5A}" presName="arrowAndChildren" presStyleCnt="0"/>
      <dgm:spPr/>
    </dgm:pt>
    <dgm:pt modelId="{FFB25AA7-C998-49C2-80F3-E000B454C3EB}" type="pres">
      <dgm:prSet presAssocID="{71F47385-696B-45BA-B0D2-9992ED61BE5A}" presName="parentTextArrow" presStyleLbl="node1" presStyleIdx="1" presStyleCnt="6"/>
      <dgm:spPr/>
    </dgm:pt>
    <dgm:pt modelId="{26986EC3-6D0E-4CF0-B1DE-164ED957CB6C}" type="pres">
      <dgm:prSet presAssocID="{70D489C5-F19E-4442-AB42-811879E76CC8}" presName="sp" presStyleCnt="0"/>
      <dgm:spPr/>
    </dgm:pt>
    <dgm:pt modelId="{9574159B-157E-4C26-A69A-21A968C6680E}" type="pres">
      <dgm:prSet presAssocID="{7025DB53-81EA-4C27-A397-2EA468E4E57E}" presName="arrowAndChildren" presStyleCnt="0"/>
      <dgm:spPr/>
    </dgm:pt>
    <dgm:pt modelId="{297BD505-C619-4BD4-94FB-35DAE75C686F}" type="pres">
      <dgm:prSet presAssocID="{7025DB53-81EA-4C27-A397-2EA468E4E57E}" presName="parentTextArrow" presStyleLbl="node1" presStyleIdx="2" presStyleCnt="6"/>
      <dgm:spPr/>
    </dgm:pt>
    <dgm:pt modelId="{13733F59-8847-4A2E-B847-E9432B95E074}" type="pres">
      <dgm:prSet presAssocID="{1CB12CD6-AEC3-4FAF-9697-F0DDBAEAB678}" presName="sp" presStyleCnt="0"/>
      <dgm:spPr/>
    </dgm:pt>
    <dgm:pt modelId="{77533B01-7A25-447D-AB2C-661B8485DAF1}" type="pres">
      <dgm:prSet presAssocID="{15BFF254-C080-4C20-9B96-8BEC4B93134F}" presName="arrowAndChildren" presStyleCnt="0"/>
      <dgm:spPr/>
    </dgm:pt>
    <dgm:pt modelId="{21B929A1-9A4F-478D-9616-0BBB3F5A38BD}" type="pres">
      <dgm:prSet presAssocID="{15BFF254-C080-4C20-9B96-8BEC4B93134F}" presName="parentTextArrow" presStyleLbl="node1" presStyleIdx="3" presStyleCnt="6"/>
      <dgm:spPr/>
    </dgm:pt>
    <dgm:pt modelId="{F1D1BD25-8351-4124-87A3-8B1492E3BDC5}" type="pres">
      <dgm:prSet presAssocID="{58AD0CEE-E31B-4BE6-9913-2D0F2FD55D15}" presName="sp" presStyleCnt="0"/>
      <dgm:spPr/>
    </dgm:pt>
    <dgm:pt modelId="{B30DCF5B-A156-4941-AC94-7EEF8C817047}" type="pres">
      <dgm:prSet presAssocID="{8989920F-7A70-435E-B1FC-E1465FE2BF81}" presName="arrowAndChildren" presStyleCnt="0"/>
      <dgm:spPr/>
    </dgm:pt>
    <dgm:pt modelId="{B2BC6F74-3DBB-4690-B5A8-36B2CA9164A9}" type="pres">
      <dgm:prSet presAssocID="{8989920F-7A70-435E-B1FC-E1465FE2BF81}" presName="parentTextArrow" presStyleLbl="node1" presStyleIdx="4" presStyleCnt="6"/>
      <dgm:spPr/>
    </dgm:pt>
    <dgm:pt modelId="{ACC9869C-5A4A-4A8E-812D-E28628A4ED97}" type="pres">
      <dgm:prSet presAssocID="{3717FA0F-6C43-49D8-B110-7656B469DB79}" presName="sp" presStyleCnt="0"/>
      <dgm:spPr/>
    </dgm:pt>
    <dgm:pt modelId="{62294C2C-37B4-49A5-ABCD-C15EA7188F91}" type="pres">
      <dgm:prSet presAssocID="{0EA6B619-A7C0-4036-831E-2A9B1DEAF91E}" presName="arrowAndChildren" presStyleCnt="0"/>
      <dgm:spPr/>
    </dgm:pt>
    <dgm:pt modelId="{54BB2368-BE04-4E6B-8570-715AAB8DBD2C}" type="pres">
      <dgm:prSet presAssocID="{0EA6B619-A7C0-4036-831E-2A9B1DEAF91E}" presName="parentTextArrow" presStyleLbl="node1" presStyleIdx="5" presStyleCnt="6"/>
      <dgm:spPr/>
    </dgm:pt>
  </dgm:ptLst>
  <dgm:cxnLst>
    <dgm:cxn modelId="{C3E51F0D-80EC-415B-9D37-A4BBD33B85BC}" srcId="{B405BD1A-DC98-4075-A699-D2AAB710FBA5}" destId="{5CEC74AD-0E82-45B5-BC89-FAC891233F56}" srcOrd="5" destOrd="0" parTransId="{B4F29834-E37E-4B66-9F23-BEBAB6002827}" sibTransId="{26938570-8701-4B71-B3A0-5195E40088ED}"/>
    <dgm:cxn modelId="{B509FF10-33F4-4CBD-A166-5444FD655F0C}" type="presOf" srcId="{15BFF254-C080-4C20-9B96-8BEC4B93134F}" destId="{21B929A1-9A4F-478D-9616-0BBB3F5A38BD}" srcOrd="0" destOrd="0" presId="urn:microsoft.com/office/officeart/2005/8/layout/process4"/>
    <dgm:cxn modelId="{5AEF3720-BB28-41D9-815A-1B6CF382D009}" type="presOf" srcId="{8989920F-7A70-435E-B1FC-E1465FE2BF81}" destId="{B2BC6F74-3DBB-4690-B5A8-36B2CA9164A9}" srcOrd="0" destOrd="0" presId="urn:microsoft.com/office/officeart/2005/8/layout/process4"/>
    <dgm:cxn modelId="{E0BD964E-E3F5-4CCB-ACF7-DC7DA857F8DB}" type="presOf" srcId="{7025DB53-81EA-4C27-A397-2EA468E4E57E}" destId="{297BD505-C619-4BD4-94FB-35DAE75C686F}" srcOrd="0" destOrd="0" presId="urn:microsoft.com/office/officeart/2005/8/layout/process4"/>
    <dgm:cxn modelId="{277E4084-5B1A-4F83-B8A5-518395AB585B}" srcId="{B405BD1A-DC98-4075-A699-D2AAB710FBA5}" destId="{71F47385-696B-45BA-B0D2-9992ED61BE5A}" srcOrd="4" destOrd="0" parTransId="{F266EDA5-CD7A-4C46-A729-913544F604E5}" sibTransId="{86799514-7E6F-4FB1-ADB2-1262388A2FC7}"/>
    <dgm:cxn modelId="{ED40248C-9175-4283-AD3C-BE6985F331AA}" type="presOf" srcId="{0EA6B619-A7C0-4036-831E-2A9B1DEAF91E}" destId="{54BB2368-BE04-4E6B-8570-715AAB8DBD2C}" srcOrd="0" destOrd="0" presId="urn:microsoft.com/office/officeart/2005/8/layout/process4"/>
    <dgm:cxn modelId="{5E66138D-ACF9-440F-AC9F-FDC4DBD726DB}" srcId="{B405BD1A-DC98-4075-A699-D2AAB710FBA5}" destId="{7025DB53-81EA-4C27-A397-2EA468E4E57E}" srcOrd="3" destOrd="0" parTransId="{D385794B-38D2-4C34-ADA6-D37077238CE5}" sibTransId="{70D489C5-F19E-4442-AB42-811879E76CC8}"/>
    <dgm:cxn modelId="{6AC8A190-80BF-491A-A7AD-4E6B4496F24A}" type="presOf" srcId="{B405BD1A-DC98-4075-A699-D2AAB710FBA5}" destId="{284D9196-1E5D-4D8F-A691-3955758D4208}" srcOrd="0" destOrd="0" presId="urn:microsoft.com/office/officeart/2005/8/layout/process4"/>
    <dgm:cxn modelId="{DA30B598-78AD-4B21-953B-CB7AED282A8C}" srcId="{B405BD1A-DC98-4075-A699-D2AAB710FBA5}" destId="{8989920F-7A70-435E-B1FC-E1465FE2BF81}" srcOrd="1" destOrd="0" parTransId="{8DB6CEFC-5060-4BA1-A158-136FA9DBBE1C}" sibTransId="{58AD0CEE-E31B-4BE6-9913-2D0F2FD55D15}"/>
    <dgm:cxn modelId="{58CE76CE-CB0B-49CC-8605-A8F0A92BF046}" type="presOf" srcId="{5CEC74AD-0E82-45B5-BC89-FAC891233F56}" destId="{2526E7A0-69AD-402F-8000-8C5D9AA4FE74}" srcOrd="0" destOrd="0" presId="urn:microsoft.com/office/officeart/2005/8/layout/process4"/>
    <dgm:cxn modelId="{FB7D84D7-5FAF-45FE-AFE3-53F9E40E29C0}" type="presOf" srcId="{71F47385-696B-45BA-B0D2-9992ED61BE5A}" destId="{FFB25AA7-C998-49C2-80F3-E000B454C3EB}" srcOrd="0" destOrd="0" presId="urn:microsoft.com/office/officeart/2005/8/layout/process4"/>
    <dgm:cxn modelId="{461002E7-5A4B-434B-9C55-B137996EAF5B}" srcId="{B405BD1A-DC98-4075-A699-D2AAB710FBA5}" destId="{0EA6B619-A7C0-4036-831E-2A9B1DEAF91E}" srcOrd="0" destOrd="0" parTransId="{A5914080-07F1-4416-87D6-2B69F871181C}" sibTransId="{3717FA0F-6C43-49D8-B110-7656B469DB79}"/>
    <dgm:cxn modelId="{DFE644F2-1F1D-4B60-B78A-1C14EE229100}" srcId="{B405BD1A-DC98-4075-A699-D2AAB710FBA5}" destId="{15BFF254-C080-4C20-9B96-8BEC4B93134F}" srcOrd="2" destOrd="0" parTransId="{556B77A3-A2CB-4379-B631-0CCCAB5832D9}" sibTransId="{1CB12CD6-AEC3-4FAF-9697-F0DDBAEAB678}"/>
    <dgm:cxn modelId="{08AB938C-33CD-4FD4-921E-5AAD2D808763}" type="presParOf" srcId="{284D9196-1E5D-4D8F-A691-3955758D4208}" destId="{0E60FAF8-DBA9-459F-958E-1341ACDB2A83}" srcOrd="0" destOrd="0" presId="urn:microsoft.com/office/officeart/2005/8/layout/process4"/>
    <dgm:cxn modelId="{EC1ECCE1-2A39-4110-8B83-9672D21EB2E0}" type="presParOf" srcId="{0E60FAF8-DBA9-459F-958E-1341ACDB2A83}" destId="{2526E7A0-69AD-402F-8000-8C5D9AA4FE74}" srcOrd="0" destOrd="0" presId="urn:microsoft.com/office/officeart/2005/8/layout/process4"/>
    <dgm:cxn modelId="{7992F649-8DBA-4A5C-800C-D72CE73F274F}" type="presParOf" srcId="{284D9196-1E5D-4D8F-A691-3955758D4208}" destId="{175B5E26-1CBB-4BA4-BA1B-782282A167E1}" srcOrd="1" destOrd="0" presId="urn:microsoft.com/office/officeart/2005/8/layout/process4"/>
    <dgm:cxn modelId="{970387CB-417F-4753-9DB5-10BE8884A080}" type="presParOf" srcId="{284D9196-1E5D-4D8F-A691-3955758D4208}" destId="{958456D9-BDDA-4320-A558-54B4819AA57A}" srcOrd="2" destOrd="0" presId="urn:microsoft.com/office/officeart/2005/8/layout/process4"/>
    <dgm:cxn modelId="{6591E31F-085E-4A04-8155-BF7E5F6773FD}" type="presParOf" srcId="{958456D9-BDDA-4320-A558-54B4819AA57A}" destId="{FFB25AA7-C998-49C2-80F3-E000B454C3EB}" srcOrd="0" destOrd="0" presId="urn:microsoft.com/office/officeart/2005/8/layout/process4"/>
    <dgm:cxn modelId="{E59590C2-83DC-4C7F-BD40-0E486B32B0BD}" type="presParOf" srcId="{284D9196-1E5D-4D8F-A691-3955758D4208}" destId="{26986EC3-6D0E-4CF0-B1DE-164ED957CB6C}" srcOrd="3" destOrd="0" presId="urn:microsoft.com/office/officeart/2005/8/layout/process4"/>
    <dgm:cxn modelId="{CD9185E0-0BAE-482C-B4DF-20AB1B2871C8}" type="presParOf" srcId="{284D9196-1E5D-4D8F-A691-3955758D4208}" destId="{9574159B-157E-4C26-A69A-21A968C6680E}" srcOrd="4" destOrd="0" presId="urn:microsoft.com/office/officeart/2005/8/layout/process4"/>
    <dgm:cxn modelId="{DBB20868-7DA7-448C-86BF-4ACE3F969F2F}" type="presParOf" srcId="{9574159B-157E-4C26-A69A-21A968C6680E}" destId="{297BD505-C619-4BD4-94FB-35DAE75C686F}" srcOrd="0" destOrd="0" presId="urn:microsoft.com/office/officeart/2005/8/layout/process4"/>
    <dgm:cxn modelId="{14760594-FCF9-4E30-8B00-02525D8113FC}" type="presParOf" srcId="{284D9196-1E5D-4D8F-A691-3955758D4208}" destId="{13733F59-8847-4A2E-B847-E9432B95E074}" srcOrd="5" destOrd="0" presId="urn:microsoft.com/office/officeart/2005/8/layout/process4"/>
    <dgm:cxn modelId="{961A8D25-0007-4565-BD43-225C9C8BE327}" type="presParOf" srcId="{284D9196-1E5D-4D8F-A691-3955758D4208}" destId="{77533B01-7A25-447D-AB2C-661B8485DAF1}" srcOrd="6" destOrd="0" presId="urn:microsoft.com/office/officeart/2005/8/layout/process4"/>
    <dgm:cxn modelId="{46D2359E-D898-4EDC-B032-B88532ADF03A}" type="presParOf" srcId="{77533B01-7A25-447D-AB2C-661B8485DAF1}" destId="{21B929A1-9A4F-478D-9616-0BBB3F5A38BD}" srcOrd="0" destOrd="0" presId="urn:microsoft.com/office/officeart/2005/8/layout/process4"/>
    <dgm:cxn modelId="{0AFA5CAC-4060-406D-9214-095AE2798585}" type="presParOf" srcId="{284D9196-1E5D-4D8F-A691-3955758D4208}" destId="{F1D1BD25-8351-4124-87A3-8B1492E3BDC5}" srcOrd="7" destOrd="0" presId="urn:microsoft.com/office/officeart/2005/8/layout/process4"/>
    <dgm:cxn modelId="{5BA64CBF-C57E-4F6D-A5E5-1C1675EE7A01}" type="presParOf" srcId="{284D9196-1E5D-4D8F-A691-3955758D4208}" destId="{B30DCF5B-A156-4941-AC94-7EEF8C817047}" srcOrd="8" destOrd="0" presId="urn:microsoft.com/office/officeart/2005/8/layout/process4"/>
    <dgm:cxn modelId="{1111DC78-4654-4209-8863-30F581640AF4}" type="presParOf" srcId="{B30DCF5B-A156-4941-AC94-7EEF8C817047}" destId="{B2BC6F74-3DBB-4690-B5A8-36B2CA9164A9}" srcOrd="0" destOrd="0" presId="urn:microsoft.com/office/officeart/2005/8/layout/process4"/>
    <dgm:cxn modelId="{C4A9C624-16E0-493E-9852-3EE528658A63}" type="presParOf" srcId="{284D9196-1E5D-4D8F-A691-3955758D4208}" destId="{ACC9869C-5A4A-4A8E-812D-E28628A4ED97}" srcOrd="9" destOrd="0" presId="urn:microsoft.com/office/officeart/2005/8/layout/process4"/>
    <dgm:cxn modelId="{9C6CD24F-3B75-4127-AF84-82EEA5AF28FE}" type="presParOf" srcId="{284D9196-1E5D-4D8F-A691-3955758D4208}" destId="{62294C2C-37B4-49A5-ABCD-C15EA7188F91}" srcOrd="10" destOrd="0" presId="urn:microsoft.com/office/officeart/2005/8/layout/process4"/>
    <dgm:cxn modelId="{45CDBF20-311B-4506-A6F2-2FE806171830}" type="presParOf" srcId="{62294C2C-37B4-49A5-ABCD-C15EA7188F91}" destId="{54BB2368-BE04-4E6B-8570-715AAB8DBD2C}"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F3C04-5F40-4D4C-9357-C41FF576C051}"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F6C4C660-F457-47AF-ACED-F29049F4CDB8}">
      <dgm:prSet phldrT="[Text]"/>
      <dgm:spPr/>
      <dgm:t>
        <a:bodyPr/>
        <a:lstStyle/>
        <a:p>
          <a:r>
            <a:rPr lang="en-GB" b="0" i="0" dirty="0"/>
            <a:t>Create a column for the class</a:t>
          </a:r>
          <a:endParaRPr lang="en-GB" dirty="0"/>
        </a:p>
      </dgm:t>
    </dgm:pt>
    <dgm:pt modelId="{E696E5B7-B629-4457-B3A3-4AA40334FDA0}" type="parTrans" cxnId="{D8958BDF-A2E5-4A60-88D8-2A4A9961CFB8}">
      <dgm:prSet/>
      <dgm:spPr/>
      <dgm:t>
        <a:bodyPr/>
        <a:lstStyle/>
        <a:p>
          <a:endParaRPr lang="en-GB"/>
        </a:p>
      </dgm:t>
    </dgm:pt>
    <dgm:pt modelId="{A8F0172B-52F4-4974-A38E-3E5FB116E1A0}" type="sibTrans" cxnId="{D8958BDF-A2E5-4A60-88D8-2A4A9961CFB8}">
      <dgm:prSet/>
      <dgm:spPr/>
      <dgm:t>
        <a:bodyPr/>
        <a:lstStyle/>
        <a:p>
          <a:endParaRPr lang="en-GB"/>
        </a:p>
      </dgm:t>
    </dgm:pt>
    <dgm:pt modelId="{5F3C657E-214D-42DF-81D4-9D76A86D56B7}">
      <dgm:prSet/>
      <dgm:spPr/>
      <dgm:t>
        <a:bodyPr/>
        <a:lstStyle/>
        <a:p>
          <a:r>
            <a:rPr lang="en-GB" b="0" i="0"/>
            <a:t>Standardize the data</a:t>
          </a:r>
        </a:p>
      </dgm:t>
    </dgm:pt>
    <dgm:pt modelId="{80D9540B-9D0D-45BE-8054-9F765698FA0A}" type="parTrans" cxnId="{82621212-AABA-48C9-8149-686B2D214B72}">
      <dgm:prSet/>
      <dgm:spPr/>
      <dgm:t>
        <a:bodyPr/>
        <a:lstStyle/>
        <a:p>
          <a:endParaRPr lang="en-GB"/>
        </a:p>
      </dgm:t>
    </dgm:pt>
    <dgm:pt modelId="{02AC58EA-2640-4305-8DDF-539656A3EA05}" type="sibTrans" cxnId="{82621212-AABA-48C9-8149-686B2D214B72}">
      <dgm:prSet/>
      <dgm:spPr/>
      <dgm:t>
        <a:bodyPr/>
        <a:lstStyle/>
        <a:p>
          <a:endParaRPr lang="en-GB"/>
        </a:p>
      </dgm:t>
    </dgm:pt>
    <dgm:pt modelId="{475C0E03-4D9F-44FF-B07C-BF47BAAD1BE6}">
      <dgm:prSet/>
      <dgm:spPr/>
      <dgm:t>
        <a:bodyPr/>
        <a:lstStyle/>
        <a:p>
          <a:r>
            <a:rPr lang="en-GB" b="0" i="0"/>
            <a:t>Split data into training data and test data</a:t>
          </a:r>
        </a:p>
      </dgm:t>
    </dgm:pt>
    <dgm:pt modelId="{1E1A2117-9832-41A1-93AA-32527A1E22B5}" type="parTrans" cxnId="{71E071AB-7591-4522-ACF9-A6E98FBB07BB}">
      <dgm:prSet/>
      <dgm:spPr/>
      <dgm:t>
        <a:bodyPr/>
        <a:lstStyle/>
        <a:p>
          <a:endParaRPr lang="en-GB"/>
        </a:p>
      </dgm:t>
    </dgm:pt>
    <dgm:pt modelId="{786CC61D-13B8-486F-9ACD-35F122F08DCB}" type="sibTrans" cxnId="{71E071AB-7591-4522-ACF9-A6E98FBB07BB}">
      <dgm:prSet/>
      <dgm:spPr/>
      <dgm:t>
        <a:bodyPr/>
        <a:lstStyle/>
        <a:p>
          <a:endParaRPr lang="en-GB"/>
        </a:p>
      </dgm:t>
    </dgm:pt>
    <dgm:pt modelId="{1BD20590-5323-4CD9-BBCF-C0DDFF0A31F7}">
      <dgm:prSet phldrT="[Text]"/>
      <dgm:spPr/>
      <dgm:t>
        <a:bodyPr/>
        <a:lstStyle/>
        <a:p>
          <a:r>
            <a:rPr lang="en-GB" b="0" i="0"/>
            <a:t>Create a GridSearchCV object and fit different ML objects.</a:t>
          </a:r>
          <a:endParaRPr lang="en-GB"/>
        </a:p>
      </dgm:t>
    </dgm:pt>
    <dgm:pt modelId="{12D2C808-DE22-454C-85D8-D152EB580317}" type="parTrans" cxnId="{D92DDA33-C31B-445F-9F3A-CABD7C917041}">
      <dgm:prSet/>
      <dgm:spPr/>
      <dgm:t>
        <a:bodyPr/>
        <a:lstStyle/>
        <a:p>
          <a:endParaRPr lang="en-GB"/>
        </a:p>
      </dgm:t>
    </dgm:pt>
    <dgm:pt modelId="{2E126E3C-A6D1-44FF-8F79-A950E832EC3C}" type="sibTrans" cxnId="{D92DDA33-C31B-445F-9F3A-CABD7C917041}">
      <dgm:prSet/>
      <dgm:spPr/>
      <dgm:t>
        <a:bodyPr/>
        <a:lstStyle/>
        <a:p>
          <a:endParaRPr lang="en-GB"/>
        </a:p>
      </dgm:t>
    </dgm:pt>
    <dgm:pt modelId="{E84E7B3B-9D79-4C75-96AE-547F78634B5A}">
      <dgm:prSet phldrT="[Text]"/>
      <dgm:spPr/>
      <dgm:t>
        <a:bodyPr/>
        <a:lstStyle/>
        <a:p>
          <a:r>
            <a:rPr lang="en-GB" b="0" i="0"/>
            <a:t>Calculate the accuracy on the test data</a:t>
          </a:r>
          <a:endParaRPr lang="en-GB"/>
        </a:p>
      </dgm:t>
    </dgm:pt>
    <dgm:pt modelId="{0D46A468-43D6-4ED4-B9DE-8B02DF717CC1}" type="parTrans" cxnId="{4951E29C-F6E6-4AC1-91D4-12C3DB6E9E30}">
      <dgm:prSet/>
      <dgm:spPr/>
      <dgm:t>
        <a:bodyPr/>
        <a:lstStyle/>
        <a:p>
          <a:endParaRPr lang="en-GB"/>
        </a:p>
      </dgm:t>
    </dgm:pt>
    <dgm:pt modelId="{2CCA3230-2E1E-4999-B34B-55051AC18E28}" type="sibTrans" cxnId="{4951E29C-F6E6-4AC1-91D4-12C3DB6E9E30}">
      <dgm:prSet/>
      <dgm:spPr/>
      <dgm:t>
        <a:bodyPr/>
        <a:lstStyle/>
        <a:p>
          <a:endParaRPr lang="en-GB"/>
        </a:p>
      </dgm:t>
    </dgm:pt>
    <dgm:pt modelId="{4C2CE869-0F76-43C0-AFCB-2AEBDABF2AC9}">
      <dgm:prSet phldrT="[Text]"/>
      <dgm:spPr/>
      <dgm:t>
        <a:bodyPr/>
        <a:lstStyle/>
        <a:p>
          <a:r>
            <a:rPr lang="en-GB"/>
            <a:t>Choose the best ML method</a:t>
          </a:r>
        </a:p>
      </dgm:t>
    </dgm:pt>
    <dgm:pt modelId="{A62DDC84-4FF7-4B29-87A6-CE713EBB62CB}" type="parTrans" cxnId="{1C306F18-4728-4FE8-A36A-46339D2AF3C3}">
      <dgm:prSet/>
      <dgm:spPr/>
      <dgm:t>
        <a:bodyPr/>
        <a:lstStyle/>
        <a:p>
          <a:endParaRPr lang="en-GB"/>
        </a:p>
      </dgm:t>
    </dgm:pt>
    <dgm:pt modelId="{6B35FCF7-43C6-4D93-8E0C-0055FF22BC5B}" type="sibTrans" cxnId="{1C306F18-4728-4FE8-A36A-46339D2AF3C3}">
      <dgm:prSet/>
      <dgm:spPr/>
      <dgm:t>
        <a:bodyPr/>
        <a:lstStyle/>
        <a:p>
          <a:endParaRPr lang="en-GB"/>
        </a:p>
      </dgm:t>
    </dgm:pt>
    <dgm:pt modelId="{2F56096B-0E48-41AF-BE65-426AE8689B52}">
      <dgm:prSet phldrT="[Text]"/>
      <dgm:spPr/>
      <dgm:t>
        <a:bodyPr/>
        <a:lstStyle/>
        <a:p>
          <a:r>
            <a:rPr lang="en-GB" b="0" i="0"/>
            <a:t>Compare the predictions with the real labels</a:t>
          </a:r>
          <a:endParaRPr lang="en-GB"/>
        </a:p>
      </dgm:t>
    </dgm:pt>
    <dgm:pt modelId="{71340EC1-DC85-4340-BB7B-6639DEB98A47}" type="parTrans" cxnId="{D332A9A5-DF0E-420D-9F08-ED2FCF9E21A0}">
      <dgm:prSet/>
      <dgm:spPr/>
      <dgm:t>
        <a:bodyPr/>
        <a:lstStyle/>
        <a:p>
          <a:endParaRPr lang="en-GB"/>
        </a:p>
      </dgm:t>
    </dgm:pt>
    <dgm:pt modelId="{761E493C-B4AF-4A9B-AE83-8175A90AE949}" type="sibTrans" cxnId="{D332A9A5-DF0E-420D-9F08-ED2FCF9E21A0}">
      <dgm:prSet/>
      <dgm:spPr/>
      <dgm:t>
        <a:bodyPr/>
        <a:lstStyle/>
        <a:p>
          <a:endParaRPr lang="en-GB"/>
        </a:p>
      </dgm:t>
    </dgm:pt>
    <dgm:pt modelId="{50A9434B-8C8D-4068-A794-1C213114C018}" type="pres">
      <dgm:prSet presAssocID="{14FF3C04-5F40-4D4C-9357-C41FF576C051}" presName="diagram" presStyleCnt="0">
        <dgm:presLayoutVars>
          <dgm:dir/>
          <dgm:resizeHandles val="exact"/>
        </dgm:presLayoutVars>
      </dgm:prSet>
      <dgm:spPr/>
    </dgm:pt>
    <dgm:pt modelId="{E3887151-6241-45EC-9F64-411AA1FEF536}" type="pres">
      <dgm:prSet presAssocID="{F6C4C660-F457-47AF-ACED-F29049F4CDB8}" presName="node" presStyleLbl="node1" presStyleIdx="0" presStyleCnt="7">
        <dgm:presLayoutVars>
          <dgm:bulletEnabled val="1"/>
        </dgm:presLayoutVars>
      </dgm:prSet>
      <dgm:spPr/>
    </dgm:pt>
    <dgm:pt modelId="{48CEB831-DEFF-47EC-AB69-450848622377}" type="pres">
      <dgm:prSet presAssocID="{A8F0172B-52F4-4974-A38E-3E5FB116E1A0}" presName="sibTrans" presStyleLbl="sibTrans2D1" presStyleIdx="0" presStyleCnt="6"/>
      <dgm:spPr/>
    </dgm:pt>
    <dgm:pt modelId="{3CD70113-F13C-436F-9AC3-50F3FF828F58}" type="pres">
      <dgm:prSet presAssocID="{A8F0172B-52F4-4974-A38E-3E5FB116E1A0}" presName="connectorText" presStyleLbl="sibTrans2D1" presStyleIdx="0" presStyleCnt="6"/>
      <dgm:spPr/>
    </dgm:pt>
    <dgm:pt modelId="{7A64730C-158D-44DF-9C77-563F2C62C2B3}" type="pres">
      <dgm:prSet presAssocID="{5F3C657E-214D-42DF-81D4-9D76A86D56B7}" presName="node" presStyleLbl="node1" presStyleIdx="1" presStyleCnt="7">
        <dgm:presLayoutVars>
          <dgm:bulletEnabled val="1"/>
        </dgm:presLayoutVars>
      </dgm:prSet>
      <dgm:spPr/>
    </dgm:pt>
    <dgm:pt modelId="{24EC8FEE-9A93-4368-8752-3A7DE381EB83}" type="pres">
      <dgm:prSet presAssocID="{02AC58EA-2640-4305-8DDF-539656A3EA05}" presName="sibTrans" presStyleLbl="sibTrans2D1" presStyleIdx="1" presStyleCnt="6"/>
      <dgm:spPr/>
    </dgm:pt>
    <dgm:pt modelId="{4FA3D37E-A584-4A05-B48B-E750FB48AD50}" type="pres">
      <dgm:prSet presAssocID="{02AC58EA-2640-4305-8DDF-539656A3EA05}" presName="connectorText" presStyleLbl="sibTrans2D1" presStyleIdx="1" presStyleCnt="6"/>
      <dgm:spPr/>
    </dgm:pt>
    <dgm:pt modelId="{D277C529-0E03-447C-9B42-1AB87AC4FC2E}" type="pres">
      <dgm:prSet presAssocID="{475C0E03-4D9F-44FF-B07C-BF47BAAD1BE6}" presName="node" presStyleLbl="node1" presStyleIdx="2" presStyleCnt="7">
        <dgm:presLayoutVars>
          <dgm:bulletEnabled val="1"/>
        </dgm:presLayoutVars>
      </dgm:prSet>
      <dgm:spPr/>
    </dgm:pt>
    <dgm:pt modelId="{04194572-5C8E-41C1-BABE-2DE8289F34D3}" type="pres">
      <dgm:prSet presAssocID="{786CC61D-13B8-486F-9ACD-35F122F08DCB}" presName="sibTrans" presStyleLbl="sibTrans2D1" presStyleIdx="2" presStyleCnt="6"/>
      <dgm:spPr/>
    </dgm:pt>
    <dgm:pt modelId="{9F6F8B10-FFAB-43F3-BF60-48CB09D3E839}" type="pres">
      <dgm:prSet presAssocID="{786CC61D-13B8-486F-9ACD-35F122F08DCB}" presName="connectorText" presStyleLbl="sibTrans2D1" presStyleIdx="2" presStyleCnt="6"/>
      <dgm:spPr/>
    </dgm:pt>
    <dgm:pt modelId="{210C10A1-3F80-43A5-A171-9E604F6E18A0}" type="pres">
      <dgm:prSet presAssocID="{1BD20590-5323-4CD9-BBCF-C0DDFF0A31F7}" presName="node" presStyleLbl="node1" presStyleIdx="3" presStyleCnt="7">
        <dgm:presLayoutVars>
          <dgm:bulletEnabled val="1"/>
        </dgm:presLayoutVars>
      </dgm:prSet>
      <dgm:spPr/>
    </dgm:pt>
    <dgm:pt modelId="{80B27AB7-994B-474B-9B5C-1593308CF2DD}" type="pres">
      <dgm:prSet presAssocID="{2E126E3C-A6D1-44FF-8F79-A950E832EC3C}" presName="sibTrans" presStyleLbl="sibTrans2D1" presStyleIdx="3" presStyleCnt="6"/>
      <dgm:spPr/>
    </dgm:pt>
    <dgm:pt modelId="{D2A6FCBC-62E2-49D7-B7FD-C69AB97220EA}" type="pres">
      <dgm:prSet presAssocID="{2E126E3C-A6D1-44FF-8F79-A950E832EC3C}" presName="connectorText" presStyleLbl="sibTrans2D1" presStyleIdx="3" presStyleCnt="6"/>
      <dgm:spPr/>
    </dgm:pt>
    <dgm:pt modelId="{67A3C756-002B-437F-A3C7-E01F371AFC89}" type="pres">
      <dgm:prSet presAssocID="{E84E7B3B-9D79-4C75-96AE-547F78634B5A}" presName="node" presStyleLbl="node1" presStyleIdx="4" presStyleCnt="7">
        <dgm:presLayoutVars>
          <dgm:bulletEnabled val="1"/>
        </dgm:presLayoutVars>
      </dgm:prSet>
      <dgm:spPr/>
    </dgm:pt>
    <dgm:pt modelId="{639F5428-C8C3-46F1-A403-2B0974C632D1}" type="pres">
      <dgm:prSet presAssocID="{2CCA3230-2E1E-4999-B34B-55051AC18E28}" presName="sibTrans" presStyleLbl="sibTrans2D1" presStyleIdx="4" presStyleCnt="6"/>
      <dgm:spPr/>
    </dgm:pt>
    <dgm:pt modelId="{0AD36A72-8EDE-49D2-9A1F-E0C060D88DE1}" type="pres">
      <dgm:prSet presAssocID="{2CCA3230-2E1E-4999-B34B-55051AC18E28}" presName="connectorText" presStyleLbl="sibTrans2D1" presStyleIdx="4" presStyleCnt="6"/>
      <dgm:spPr/>
    </dgm:pt>
    <dgm:pt modelId="{24B04E6A-1B2B-47B6-BAD1-8B15FB3A0890}" type="pres">
      <dgm:prSet presAssocID="{4C2CE869-0F76-43C0-AFCB-2AEBDABF2AC9}" presName="node" presStyleLbl="node1" presStyleIdx="5" presStyleCnt="7">
        <dgm:presLayoutVars>
          <dgm:bulletEnabled val="1"/>
        </dgm:presLayoutVars>
      </dgm:prSet>
      <dgm:spPr/>
    </dgm:pt>
    <dgm:pt modelId="{464765F4-3CA6-4D57-9536-855B27DF512F}" type="pres">
      <dgm:prSet presAssocID="{6B35FCF7-43C6-4D93-8E0C-0055FF22BC5B}" presName="sibTrans" presStyleLbl="sibTrans2D1" presStyleIdx="5" presStyleCnt="6"/>
      <dgm:spPr/>
    </dgm:pt>
    <dgm:pt modelId="{67E58DB3-8606-4F2E-B88D-82B66D94D384}" type="pres">
      <dgm:prSet presAssocID="{6B35FCF7-43C6-4D93-8E0C-0055FF22BC5B}" presName="connectorText" presStyleLbl="sibTrans2D1" presStyleIdx="5" presStyleCnt="6"/>
      <dgm:spPr/>
    </dgm:pt>
    <dgm:pt modelId="{4F53F449-3F62-49DC-81BA-98912E236171}" type="pres">
      <dgm:prSet presAssocID="{2F56096B-0E48-41AF-BE65-426AE8689B52}" presName="node" presStyleLbl="node1" presStyleIdx="6" presStyleCnt="7">
        <dgm:presLayoutVars>
          <dgm:bulletEnabled val="1"/>
        </dgm:presLayoutVars>
      </dgm:prSet>
      <dgm:spPr/>
    </dgm:pt>
  </dgm:ptLst>
  <dgm:cxnLst>
    <dgm:cxn modelId="{5F848208-4B78-43AA-8AD9-264E7DBCF6F1}" type="presOf" srcId="{786CC61D-13B8-486F-9ACD-35F122F08DCB}" destId="{04194572-5C8E-41C1-BABE-2DE8289F34D3}" srcOrd="0" destOrd="0" presId="urn:microsoft.com/office/officeart/2005/8/layout/process5"/>
    <dgm:cxn modelId="{15307110-0C2E-40CA-81BF-5D4A48A2475A}" type="presOf" srcId="{2CCA3230-2E1E-4999-B34B-55051AC18E28}" destId="{639F5428-C8C3-46F1-A403-2B0974C632D1}" srcOrd="0" destOrd="0" presId="urn:microsoft.com/office/officeart/2005/8/layout/process5"/>
    <dgm:cxn modelId="{82621212-AABA-48C9-8149-686B2D214B72}" srcId="{14FF3C04-5F40-4D4C-9357-C41FF576C051}" destId="{5F3C657E-214D-42DF-81D4-9D76A86D56B7}" srcOrd="1" destOrd="0" parTransId="{80D9540B-9D0D-45BE-8054-9F765698FA0A}" sibTransId="{02AC58EA-2640-4305-8DDF-539656A3EA05}"/>
    <dgm:cxn modelId="{1C306F18-4728-4FE8-A36A-46339D2AF3C3}" srcId="{14FF3C04-5F40-4D4C-9357-C41FF576C051}" destId="{4C2CE869-0F76-43C0-AFCB-2AEBDABF2AC9}" srcOrd="5" destOrd="0" parTransId="{A62DDC84-4FF7-4B29-87A6-CE713EBB62CB}" sibTransId="{6B35FCF7-43C6-4D93-8E0C-0055FF22BC5B}"/>
    <dgm:cxn modelId="{D940D61C-9F65-4B50-83D8-81857137DF5C}" type="presOf" srcId="{14FF3C04-5F40-4D4C-9357-C41FF576C051}" destId="{50A9434B-8C8D-4068-A794-1C213114C018}" srcOrd="0" destOrd="0" presId="urn:microsoft.com/office/officeart/2005/8/layout/process5"/>
    <dgm:cxn modelId="{155B6F2B-7ACA-4469-964E-8F3E11F8D05B}" type="presOf" srcId="{2CCA3230-2E1E-4999-B34B-55051AC18E28}" destId="{0AD36A72-8EDE-49D2-9A1F-E0C060D88DE1}" srcOrd="1" destOrd="0" presId="urn:microsoft.com/office/officeart/2005/8/layout/process5"/>
    <dgm:cxn modelId="{8D2E9631-6C54-4079-AC69-8F4DB4444A44}" type="presOf" srcId="{02AC58EA-2640-4305-8DDF-539656A3EA05}" destId="{24EC8FEE-9A93-4368-8752-3A7DE381EB83}" srcOrd="0" destOrd="0" presId="urn:microsoft.com/office/officeart/2005/8/layout/process5"/>
    <dgm:cxn modelId="{D92DDA33-C31B-445F-9F3A-CABD7C917041}" srcId="{14FF3C04-5F40-4D4C-9357-C41FF576C051}" destId="{1BD20590-5323-4CD9-BBCF-C0DDFF0A31F7}" srcOrd="3" destOrd="0" parTransId="{12D2C808-DE22-454C-85D8-D152EB580317}" sibTransId="{2E126E3C-A6D1-44FF-8F79-A950E832EC3C}"/>
    <dgm:cxn modelId="{99B0E465-D1FC-45E7-8CAA-B34281EBD151}" type="presOf" srcId="{F6C4C660-F457-47AF-ACED-F29049F4CDB8}" destId="{E3887151-6241-45EC-9F64-411AA1FEF536}" srcOrd="0" destOrd="0" presId="urn:microsoft.com/office/officeart/2005/8/layout/process5"/>
    <dgm:cxn modelId="{E1746550-67F3-48CF-BAD2-5FCABBE8CBB9}" type="presOf" srcId="{475C0E03-4D9F-44FF-B07C-BF47BAAD1BE6}" destId="{D277C529-0E03-447C-9B42-1AB87AC4FC2E}" srcOrd="0" destOrd="0" presId="urn:microsoft.com/office/officeart/2005/8/layout/process5"/>
    <dgm:cxn modelId="{E4A32E51-2691-46D3-9AC4-B8F62FD1EF92}" type="presOf" srcId="{5F3C657E-214D-42DF-81D4-9D76A86D56B7}" destId="{7A64730C-158D-44DF-9C77-563F2C62C2B3}" srcOrd="0" destOrd="0" presId="urn:microsoft.com/office/officeart/2005/8/layout/process5"/>
    <dgm:cxn modelId="{1F07DC81-5E04-4EE9-B15C-3457858173AE}" type="presOf" srcId="{786CC61D-13B8-486F-9ACD-35F122F08DCB}" destId="{9F6F8B10-FFAB-43F3-BF60-48CB09D3E839}" srcOrd="1" destOrd="0" presId="urn:microsoft.com/office/officeart/2005/8/layout/process5"/>
    <dgm:cxn modelId="{23A33987-5B4F-48B9-8070-582A1B095C42}" type="presOf" srcId="{6B35FCF7-43C6-4D93-8E0C-0055FF22BC5B}" destId="{464765F4-3CA6-4D57-9536-855B27DF512F}" srcOrd="0" destOrd="0" presId="urn:microsoft.com/office/officeart/2005/8/layout/process5"/>
    <dgm:cxn modelId="{4951E29C-F6E6-4AC1-91D4-12C3DB6E9E30}" srcId="{14FF3C04-5F40-4D4C-9357-C41FF576C051}" destId="{E84E7B3B-9D79-4C75-96AE-547F78634B5A}" srcOrd="4" destOrd="0" parTransId="{0D46A468-43D6-4ED4-B9DE-8B02DF717CC1}" sibTransId="{2CCA3230-2E1E-4999-B34B-55051AC18E28}"/>
    <dgm:cxn modelId="{D332A9A5-DF0E-420D-9F08-ED2FCF9E21A0}" srcId="{14FF3C04-5F40-4D4C-9357-C41FF576C051}" destId="{2F56096B-0E48-41AF-BE65-426AE8689B52}" srcOrd="6" destOrd="0" parTransId="{71340EC1-DC85-4340-BB7B-6639DEB98A47}" sibTransId="{761E493C-B4AF-4A9B-AE83-8175A90AE949}"/>
    <dgm:cxn modelId="{67D55DAB-1B17-4B11-8252-1BFF8A658873}" type="presOf" srcId="{4C2CE869-0F76-43C0-AFCB-2AEBDABF2AC9}" destId="{24B04E6A-1B2B-47B6-BAD1-8B15FB3A0890}" srcOrd="0" destOrd="0" presId="urn:microsoft.com/office/officeart/2005/8/layout/process5"/>
    <dgm:cxn modelId="{71E071AB-7591-4522-ACF9-A6E98FBB07BB}" srcId="{14FF3C04-5F40-4D4C-9357-C41FF576C051}" destId="{475C0E03-4D9F-44FF-B07C-BF47BAAD1BE6}" srcOrd="2" destOrd="0" parTransId="{1E1A2117-9832-41A1-93AA-32527A1E22B5}" sibTransId="{786CC61D-13B8-486F-9ACD-35F122F08DCB}"/>
    <dgm:cxn modelId="{F43D4BAD-F74D-4BF7-89E4-CE9B1C3D0B85}" type="presOf" srcId="{2F56096B-0E48-41AF-BE65-426AE8689B52}" destId="{4F53F449-3F62-49DC-81BA-98912E236171}" srcOrd="0" destOrd="0" presId="urn:microsoft.com/office/officeart/2005/8/layout/process5"/>
    <dgm:cxn modelId="{B9818DB5-D2CF-4344-9EE9-A008CF724F6C}" type="presOf" srcId="{2E126E3C-A6D1-44FF-8F79-A950E832EC3C}" destId="{D2A6FCBC-62E2-49D7-B7FD-C69AB97220EA}" srcOrd="1" destOrd="0" presId="urn:microsoft.com/office/officeart/2005/8/layout/process5"/>
    <dgm:cxn modelId="{984DF5CF-F2D3-4986-BA7D-75FEEFA4F463}" type="presOf" srcId="{E84E7B3B-9D79-4C75-96AE-547F78634B5A}" destId="{67A3C756-002B-437F-A3C7-E01F371AFC89}" srcOrd="0" destOrd="0" presId="urn:microsoft.com/office/officeart/2005/8/layout/process5"/>
    <dgm:cxn modelId="{AC408DDC-326F-4409-AB79-4FB064F15EB3}" type="presOf" srcId="{02AC58EA-2640-4305-8DDF-539656A3EA05}" destId="{4FA3D37E-A584-4A05-B48B-E750FB48AD50}" srcOrd="1" destOrd="0" presId="urn:microsoft.com/office/officeart/2005/8/layout/process5"/>
    <dgm:cxn modelId="{D8958BDF-A2E5-4A60-88D8-2A4A9961CFB8}" srcId="{14FF3C04-5F40-4D4C-9357-C41FF576C051}" destId="{F6C4C660-F457-47AF-ACED-F29049F4CDB8}" srcOrd="0" destOrd="0" parTransId="{E696E5B7-B629-4457-B3A3-4AA40334FDA0}" sibTransId="{A8F0172B-52F4-4974-A38E-3E5FB116E1A0}"/>
    <dgm:cxn modelId="{06307CE3-BEF4-4FBD-8BAC-3C69DAB8DF78}" type="presOf" srcId="{6B35FCF7-43C6-4D93-8E0C-0055FF22BC5B}" destId="{67E58DB3-8606-4F2E-B88D-82B66D94D384}" srcOrd="1" destOrd="0" presId="urn:microsoft.com/office/officeart/2005/8/layout/process5"/>
    <dgm:cxn modelId="{B81E83E4-F178-4A01-AC64-474E9A69979E}" type="presOf" srcId="{A8F0172B-52F4-4974-A38E-3E5FB116E1A0}" destId="{48CEB831-DEFF-47EC-AB69-450848622377}" srcOrd="0" destOrd="0" presId="urn:microsoft.com/office/officeart/2005/8/layout/process5"/>
    <dgm:cxn modelId="{A9F9D9E4-818A-4219-AC36-BDD847C4F823}" type="presOf" srcId="{2E126E3C-A6D1-44FF-8F79-A950E832EC3C}" destId="{80B27AB7-994B-474B-9B5C-1593308CF2DD}" srcOrd="0" destOrd="0" presId="urn:microsoft.com/office/officeart/2005/8/layout/process5"/>
    <dgm:cxn modelId="{468DF3E5-E0FE-4E1C-9679-5C8D9989ECF7}" type="presOf" srcId="{1BD20590-5323-4CD9-BBCF-C0DDFF0A31F7}" destId="{210C10A1-3F80-43A5-A171-9E604F6E18A0}" srcOrd="0" destOrd="0" presId="urn:microsoft.com/office/officeart/2005/8/layout/process5"/>
    <dgm:cxn modelId="{21A076EF-8807-47BD-9CC3-7E1D51BF185B}" type="presOf" srcId="{A8F0172B-52F4-4974-A38E-3E5FB116E1A0}" destId="{3CD70113-F13C-436F-9AC3-50F3FF828F58}" srcOrd="1" destOrd="0" presId="urn:microsoft.com/office/officeart/2005/8/layout/process5"/>
    <dgm:cxn modelId="{1AFCEF81-A20A-4BF3-A56E-EC1FBC54BE7D}" type="presParOf" srcId="{50A9434B-8C8D-4068-A794-1C213114C018}" destId="{E3887151-6241-45EC-9F64-411AA1FEF536}" srcOrd="0" destOrd="0" presId="urn:microsoft.com/office/officeart/2005/8/layout/process5"/>
    <dgm:cxn modelId="{E435D801-D0D5-4683-BA8D-9D52608A5F93}" type="presParOf" srcId="{50A9434B-8C8D-4068-A794-1C213114C018}" destId="{48CEB831-DEFF-47EC-AB69-450848622377}" srcOrd="1" destOrd="0" presId="urn:microsoft.com/office/officeart/2005/8/layout/process5"/>
    <dgm:cxn modelId="{AC7C1E5A-DE98-44CF-B11F-B12676A47637}" type="presParOf" srcId="{48CEB831-DEFF-47EC-AB69-450848622377}" destId="{3CD70113-F13C-436F-9AC3-50F3FF828F58}" srcOrd="0" destOrd="0" presId="urn:microsoft.com/office/officeart/2005/8/layout/process5"/>
    <dgm:cxn modelId="{C4BB16E6-4BBB-441F-AC2E-B50FCE5DA90F}" type="presParOf" srcId="{50A9434B-8C8D-4068-A794-1C213114C018}" destId="{7A64730C-158D-44DF-9C77-563F2C62C2B3}" srcOrd="2" destOrd="0" presId="urn:microsoft.com/office/officeart/2005/8/layout/process5"/>
    <dgm:cxn modelId="{B3C1FA10-0357-41AE-88C9-1EC3B1311C65}" type="presParOf" srcId="{50A9434B-8C8D-4068-A794-1C213114C018}" destId="{24EC8FEE-9A93-4368-8752-3A7DE381EB83}" srcOrd="3" destOrd="0" presId="urn:microsoft.com/office/officeart/2005/8/layout/process5"/>
    <dgm:cxn modelId="{F594DFFA-5DF6-4C2A-AB6A-97021B0A289C}" type="presParOf" srcId="{24EC8FEE-9A93-4368-8752-3A7DE381EB83}" destId="{4FA3D37E-A584-4A05-B48B-E750FB48AD50}" srcOrd="0" destOrd="0" presId="urn:microsoft.com/office/officeart/2005/8/layout/process5"/>
    <dgm:cxn modelId="{6475B283-7DB7-46E3-8064-CBC9C43533DE}" type="presParOf" srcId="{50A9434B-8C8D-4068-A794-1C213114C018}" destId="{D277C529-0E03-447C-9B42-1AB87AC4FC2E}" srcOrd="4" destOrd="0" presId="urn:microsoft.com/office/officeart/2005/8/layout/process5"/>
    <dgm:cxn modelId="{209D5DFE-79D9-4EB4-A545-F34BEE137CFD}" type="presParOf" srcId="{50A9434B-8C8D-4068-A794-1C213114C018}" destId="{04194572-5C8E-41C1-BABE-2DE8289F34D3}" srcOrd="5" destOrd="0" presId="urn:microsoft.com/office/officeart/2005/8/layout/process5"/>
    <dgm:cxn modelId="{66977409-7896-43BA-802B-27F7BBF23F01}" type="presParOf" srcId="{04194572-5C8E-41C1-BABE-2DE8289F34D3}" destId="{9F6F8B10-FFAB-43F3-BF60-48CB09D3E839}" srcOrd="0" destOrd="0" presId="urn:microsoft.com/office/officeart/2005/8/layout/process5"/>
    <dgm:cxn modelId="{7A1EFA22-65F9-4B73-8F61-83DA0B74C934}" type="presParOf" srcId="{50A9434B-8C8D-4068-A794-1C213114C018}" destId="{210C10A1-3F80-43A5-A171-9E604F6E18A0}" srcOrd="6" destOrd="0" presId="urn:microsoft.com/office/officeart/2005/8/layout/process5"/>
    <dgm:cxn modelId="{46FA04D1-194C-49E5-9A44-4541A3472E83}" type="presParOf" srcId="{50A9434B-8C8D-4068-A794-1C213114C018}" destId="{80B27AB7-994B-474B-9B5C-1593308CF2DD}" srcOrd="7" destOrd="0" presId="urn:microsoft.com/office/officeart/2005/8/layout/process5"/>
    <dgm:cxn modelId="{46A7A124-BD61-41FB-892A-5509BC140C06}" type="presParOf" srcId="{80B27AB7-994B-474B-9B5C-1593308CF2DD}" destId="{D2A6FCBC-62E2-49D7-B7FD-C69AB97220EA}" srcOrd="0" destOrd="0" presId="urn:microsoft.com/office/officeart/2005/8/layout/process5"/>
    <dgm:cxn modelId="{560CD5D1-EFA4-44E5-B877-CFAD5F0BE0C8}" type="presParOf" srcId="{50A9434B-8C8D-4068-A794-1C213114C018}" destId="{67A3C756-002B-437F-A3C7-E01F371AFC89}" srcOrd="8" destOrd="0" presId="urn:microsoft.com/office/officeart/2005/8/layout/process5"/>
    <dgm:cxn modelId="{6661F0B1-5A28-4CD1-B546-0FDFB921F114}" type="presParOf" srcId="{50A9434B-8C8D-4068-A794-1C213114C018}" destId="{639F5428-C8C3-46F1-A403-2B0974C632D1}" srcOrd="9" destOrd="0" presId="urn:microsoft.com/office/officeart/2005/8/layout/process5"/>
    <dgm:cxn modelId="{FBA81920-A677-4B4A-AA86-F487AE3D290D}" type="presParOf" srcId="{639F5428-C8C3-46F1-A403-2B0974C632D1}" destId="{0AD36A72-8EDE-49D2-9A1F-E0C060D88DE1}" srcOrd="0" destOrd="0" presId="urn:microsoft.com/office/officeart/2005/8/layout/process5"/>
    <dgm:cxn modelId="{09B663AD-2FE5-44EF-99D5-76BD30211540}" type="presParOf" srcId="{50A9434B-8C8D-4068-A794-1C213114C018}" destId="{24B04E6A-1B2B-47B6-BAD1-8B15FB3A0890}" srcOrd="10" destOrd="0" presId="urn:microsoft.com/office/officeart/2005/8/layout/process5"/>
    <dgm:cxn modelId="{B4E822C7-6423-42D5-B5EF-F8716E6313AD}" type="presParOf" srcId="{50A9434B-8C8D-4068-A794-1C213114C018}" destId="{464765F4-3CA6-4D57-9536-855B27DF512F}" srcOrd="11" destOrd="0" presId="urn:microsoft.com/office/officeart/2005/8/layout/process5"/>
    <dgm:cxn modelId="{A9DB3344-5066-442E-AFDB-5625D3F97DB9}" type="presParOf" srcId="{464765F4-3CA6-4D57-9536-855B27DF512F}" destId="{67E58DB3-8606-4F2E-B88D-82B66D94D384}" srcOrd="0" destOrd="0" presId="urn:microsoft.com/office/officeart/2005/8/layout/process5"/>
    <dgm:cxn modelId="{0565EB0E-63CA-4FDB-A576-352C06573786}" type="presParOf" srcId="{50A9434B-8C8D-4068-A794-1C213114C018}" destId="{4F53F449-3F62-49DC-81BA-98912E236171}"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6B66F-C4E9-43F8-B327-6DB21B19BC16}">
      <dsp:nvSpPr>
        <dsp:cNvPr id="0" name=""/>
        <dsp:cNvSpPr/>
      </dsp:nvSpPr>
      <dsp:spPr>
        <a:xfrm>
          <a:off x="5156" y="266384"/>
          <a:ext cx="1541338" cy="924803"/>
        </a:xfrm>
        <a:prstGeom prst="flowChartProcess">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Make request to SpaceX API</a:t>
          </a:r>
        </a:p>
      </dsp:txBody>
      <dsp:txXfrm>
        <a:off x="5156" y="266384"/>
        <a:ext cx="1541338" cy="924803"/>
      </dsp:txXfrm>
    </dsp:sp>
    <dsp:sp modelId="{BBCEACFF-FB84-4528-BEB8-455339CFC62C}">
      <dsp:nvSpPr>
        <dsp:cNvPr id="0" name=""/>
        <dsp:cNvSpPr/>
      </dsp:nvSpPr>
      <dsp:spPr>
        <a:xfrm>
          <a:off x="1682133" y="53766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614110"/>
        <a:ext cx="228734" cy="229351"/>
      </dsp:txXfrm>
    </dsp:sp>
    <dsp:sp modelId="{77DB9DF6-82BB-4D7E-916A-B429CDC4C285}">
      <dsp:nvSpPr>
        <dsp:cNvPr id="0" name=""/>
        <dsp:cNvSpPr/>
      </dsp:nvSpPr>
      <dsp:spPr>
        <a:xfrm>
          <a:off x="2163030"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Decode the response content as a Json</a:t>
          </a:r>
          <a:endParaRPr lang="en-GB" sz="1100" kern="1200"/>
        </a:p>
      </dsp:txBody>
      <dsp:txXfrm>
        <a:off x="2190117" y="293471"/>
        <a:ext cx="1487164" cy="870629"/>
      </dsp:txXfrm>
    </dsp:sp>
    <dsp:sp modelId="{E08D463C-0DE7-409F-AB01-994260E082AF}">
      <dsp:nvSpPr>
        <dsp:cNvPr id="0" name=""/>
        <dsp:cNvSpPr/>
      </dsp:nvSpPr>
      <dsp:spPr>
        <a:xfrm rot="21596619">
          <a:off x="3841141" y="536606"/>
          <a:ext cx="329497"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841141" y="613105"/>
        <a:ext cx="230648" cy="229351"/>
      </dsp:txXfrm>
    </dsp:sp>
    <dsp:sp modelId="{F60F0083-8B3B-474C-BDB2-069190AFE352}">
      <dsp:nvSpPr>
        <dsp:cNvPr id="0" name=""/>
        <dsp:cNvSpPr/>
      </dsp:nvSpPr>
      <dsp:spPr>
        <a:xfrm>
          <a:off x="4326061" y="264257"/>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Turn Json into pandas data frame</a:t>
          </a:r>
        </a:p>
      </dsp:txBody>
      <dsp:txXfrm>
        <a:off x="4353148" y="291344"/>
        <a:ext cx="1487164" cy="870629"/>
      </dsp:txXfrm>
    </dsp:sp>
    <dsp:sp modelId="{D98F807D-6490-407E-8C77-822C0C13B568}">
      <dsp:nvSpPr>
        <dsp:cNvPr id="0" name=""/>
        <dsp:cNvSpPr/>
      </dsp:nvSpPr>
      <dsp:spPr>
        <a:xfrm rot="5411486">
          <a:off x="4930236" y="1297986"/>
          <a:ext cx="327892"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979670" y="1325166"/>
        <a:ext cx="229351" cy="229524"/>
      </dsp:txXfrm>
    </dsp:sp>
    <dsp:sp modelId="{F8664EC1-007A-4A58-87D3-54BE9453974C}">
      <dsp:nvSpPr>
        <dsp:cNvPr id="0" name=""/>
        <dsp:cNvSpPr/>
      </dsp:nvSpPr>
      <dsp:spPr>
        <a:xfrm>
          <a:off x="4320904"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Use the API again to get information about the launches using the IDs given for each launch</a:t>
          </a:r>
          <a:endParaRPr lang="en-GB" sz="1100" kern="1200"/>
        </a:p>
      </dsp:txBody>
      <dsp:txXfrm>
        <a:off x="4347991" y="1834810"/>
        <a:ext cx="1487164" cy="870629"/>
      </dsp:txXfrm>
    </dsp:sp>
    <dsp:sp modelId="{76DC8109-BFFE-4FC0-88AC-A6CD76C2208E}">
      <dsp:nvSpPr>
        <dsp:cNvPr id="0" name=""/>
        <dsp:cNvSpPr/>
      </dsp:nvSpPr>
      <dsp:spPr>
        <a:xfrm rot="10800000">
          <a:off x="3858503"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956532" y="2155449"/>
        <a:ext cx="228734" cy="229351"/>
      </dsp:txXfrm>
    </dsp:sp>
    <dsp:sp modelId="{8F1924C8-5CAC-49E0-8EAC-A000841BEF16}">
      <dsp:nvSpPr>
        <dsp:cNvPr id="0" name=""/>
        <dsp:cNvSpPr/>
      </dsp:nvSpPr>
      <dsp:spPr>
        <a:xfrm>
          <a:off x="2163030"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0" i="0" kern="1200" dirty="0"/>
            <a:t>Construct our dataset using the data we have obtained</a:t>
          </a:r>
          <a:endParaRPr lang="en-GB" sz="900" kern="1200" dirty="0"/>
        </a:p>
      </dsp:txBody>
      <dsp:txXfrm>
        <a:off x="2190117" y="1834810"/>
        <a:ext cx="1487164" cy="870629"/>
      </dsp:txXfrm>
    </dsp:sp>
    <dsp:sp modelId="{BF1DDF8D-6E06-4E4F-818B-AA06BFBE565C}">
      <dsp:nvSpPr>
        <dsp:cNvPr id="0" name=""/>
        <dsp:cNvSpPr/>
      </dsp:nvSpPr>
      <dsp:spPr>
        <a:xfrm rot="10800000">
          <a:off x="1700629"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798658" y="2155449"/>
        <a:ext cx="228734" cy="229351"/>
      </dsp:txXfrm>
    </dsp:sp>
    <dsp:sp modelId="{16399C4D-BE76-4DF0-BC6D-A8D970C827FD}">
      <dsp:nvSpPr>
        <dsp:cNvPr id="0" name=""/>
        <dsp:cNvSpPr/>
      </dsp:nvSpPr>
      <dsp:spPr>
        <a:xfrm>
          <a:off x="5156"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i="0" kern="1200"/>
            <a:t>Filter the dataframe to only include Falcon 9 launches</a:t>
          </a:r>
          <a:endParaRPr lang="en-GB" sz="900" kern="1200"/>
        </a:p>
      </dsp:txBody>
      <dsp:txXfrm>
        <a:off x="32243" y="1834810"/>
        <a:ext cx="1487164" cy="870629"/>
      </dsp:txXfrm>
    </dsp:sp>
    <dsp:sp modelId="{D58B4520-640D-445C-AB8A-16AD29412755}">
      <dsp:nvSpPr>
        <dsp:cNvPr id="0" name=""/>
        <dsp:cNvSpPr/>
      </dsp:nvSpPr>
      <dsp:spPr>
        <a:xfrm rot="5400000">
          <a:off x="612444" y="284042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661151" y="2868164"/>
        <a:ext cx="229351" cy="228734"/>
      </dsp:txXfrm>
    </dsp:sp>
    <dsp:sp modelId="{90F25008-67B8-4038-AD99-95FC49E19163}">
      <dsp:nvSpPr>
        <dsp:cNvPr id="0" name=""/>
        <dsp:cNvSpPr/>
      </dsp:nvSpPr>
      <dsp:spPr>
        <a:xfrm>
          <a:off x="5156"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Replace null values in the data with the mean that was calculated </a:t>
          </a:r>
        </a:p>
      </dsp:txBody>
      <dsp:txXfrm>
        <a:off x="32243" y="3376148"/>
        <a:ext cx="1487164" cy="870629"/>
      </dsp:txXfrm>
    </dsp:sp>
    <dsp:sp modelId="{03F75329-6A95-448B-B591-0515195B443D}">
      <dsp:nvSpPr>
        <dsp:cNvPr id="0" name=""/>
        <dsp:cNvSpPr/>
      </dsp:nvSpPr>
      <dsp:spPr>
        <a:xfrm>
          <a:off x="1682133" y="3620337"/>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3696787"/>
        <a:ext cx="228734" cy="229351"/>
      </dsp:txXfrm>
    </dsp:sp>
    <dsp:sp modelId="{E1AB1D46-B8CE-4695-80CB-B6C7E04DE949}">
      <dsp:nvSpPr>
        <dsp:cNvPr id="0" name=""/>
        <dsp:cNvSpPr/>
      </dsp:nvSpPr>
      <dsp:spPr>
        <a:xfrm>
          <a:off x="2163030"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Save the data as a csv file</a:t>
          </a:r>
        </a:p>
      </dsp:txBody>
      <dsp:txXfrm>
        <a:off x="2190117" y="3376148"/>
        <a:ext cx="1487164" cy="870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3EC3-689A-4C6C-9CF5-125B7D9565F7}">
      <dsp:nvSpPr>
        <dsp:cNvPr id="0" name=""/>
        <dsp:cNvSpPr/>
      </dsp:nvSpPr>
      <dsp:spPr>
        <a:xfrm>
          <a:off x="635547" y="894"/>
          <a:ext cx="1704043" cy="10224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Request the Falcon9 Launch Wiki page from its URL</a:t>
          </a:r>
          <a:endParaRPr lang="en-GB" sz="1200" kern="1200" dirty="0"/>
        </a:p>
      </dsp:txBody>
      <dsp:txXfrm>
        <a:off x="665493" y="30840"/>
        <a:ext cx="1644151" cy="962534"/>
      </dsp:txXfrm>
    </dsp:sp>
    <dsp:sp modelId="{7E268CD3-7747-4C20-B918-E2E67816A034}">
      <dsp:nvSpPr>
        <dsp:cNvPr id="0" name=""/>
        <dsp:cNvSpPr/>
      </dsp:nvSpPr>
      <dsp:spPr>
        <a:xfrm>
          <a:off x="2489547" y="300805"/>
          <a:ext cx="361257" cy="4226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489547" y="385325"/>
        <a:ext cx="252880" cy="253562"/>
      </dsp:txXfrm>
    </dsp:sp>
    <dsp:sp modelId="{29E10AFB-091A-4375-8B13-4E1D15FD2310}">
      <dsp:nvSpPr>
        <dsp:cNvPr id="0" name=""/>
        <dsp:cNvSpPr/>
      </dsp:nvSpPr>
      <dsp:spPr>
        <a:xfrm>
          <a:off x="3021208" y="894"/>
          <a:ext cx="1704043" cy="10224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Create a BeautifulSoup object from the HTML respone</a:t>
          </a:r>
          <a:endParaRPr lang="en-GB" sz="1200" kern="1200"/>
        </a:p>
      </dsp:txBody>
      <dsp:txXfrm>
        <a:off x="3051154" y="30840"/>
        <a:ext cx="1644151" cy="962534"/>
      </dsp:txXfrm>
    </dsp:sp>
    <dsp:sp modelId="{7B8C6AE7-6D45-4114-BB35-10920C61EC25}">
      <dsp:nvSpPr>
        <dsp:cNvPr id="0" name=""/>
        <dsp:cNvSpPr/>
      </dsp:nvSpPr>
      <dsp:spPr>
        <a:xfrm rot="5400000">
          <a:off x="3692601" y="1142603"/>
          <a:ext cx="361257" cy="4226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3746449" y="1173276"/>
        <a:ext cx="253562" cy="252880"/>
      </dsp:txXfrm>
    </dsp:sp>
    <dsp:sp modelId="{428C7C8B-4095-4C6E-A040-75B636EA2AF5}">
      <dsp:nvSpPr>
        <dsp:cNvPr id="0" name=""/>
        <dsp:cNvSpPr/>
      </dsp:nvSpPr>
      <dsp:spPr>
        <a:xfrm>
          <a:off x="3021208" y="1704937"/>
          <a:ext cx="1704043" cy="10224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a:t>Extract all column/variable names from the HTML table header</a:t>
          </a:r>
          <a:endParaRPr lang="en-GB" sz="1200" kern="1200"/>
        </a:p>
      </dsp:txBody>
      <dsp:txXfrm>
        <a:off x="3051154" y="1734883"/>
        <a:ext cx="1644151" cy="962534"/>
      </dsp:txXfrm>
    </dsp:sp>
    <dsp:sp modelId="{10A2A332-0004-49EB-BA10-84255ADD9194}">
      <dsp:nvSpPr>
        <dsp:cNvPr id="0" name=""/>
        <dsp:cNvSpPr/>
      </dsp:nvSpPr>
      <dsp:spPr>
        <a:xfrm rot="10800000">
          <a:off x="2509995" y="2004849"/>
          <a:ext cx="361257" cy="4226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618372" y="2089369"/>
        <a:ext cx="252880" cy="253562"/>
      </dsp:txXfrm>
    </dsp:sp>
    <dsp:sp modelId="{82451E1E-E61C-4E9E-85DA-0498F47DF58A}">
      <dsp:nvSpPr>
        <dsp:cNvPr id="0" name=""/>
        <dsp:cNvSpPr/>
      </dsp:nvSpPr>
      <dsp:spPr>
        <a:xfrm>
          <a:off x="635547" y="1704937"/>
          <a:ext cx="1704043" cy="10224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dirty="0"/>
            <a:t>Create an empty dictionary with keys from the extracted column names</a:t>
          </a:r>
          <a:endParaRPr lang="en-GB" sz="1200" kern="1200" dirty="0"/>
        </a:p>
      </dsp:txBody>
      <dsp:txXfrm>
        <a:off x="665493" y="1734883"/>
        <a:ext cx="1644151" cy="962534"/>
      </dsp:txXfrm>
    </dsp:sp>
    <dsp:sp modelId="{3F0DAD03-AE2B-4C17-A479-2821EB7A2784}">
      <dsp:nvSpPr>
        <dsp:cNvPr id="0" name=""/>
        <dsp:cNvSpPr/>
      </dsp:nvSpPr>
      <dsp:spPr>
        <a:xfrm rot="5400000">
          <a:off x="1306941" y="2846646"/>
          <a:ext cx="361257" cy="4226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360789" y="2877319"/>
        <a:ext cx="253562" cy="252880"/>
      </dsp:txXfrm>
    </dsp:sp>
    <dsp:sp modelId="{113B4D51-01A3-4A40-941A-1BA08B2A3A70}">
      <dsp:nvSpPr>
        <dsp:cNvPr id="0" name=""/>
        <dsp:cNvSpPr/>
      </dsp:nvSpPr>
      <dsp:spPr>
        <a:xfrm>
          <a:off x="635547" y="3408980"/>
          <a:ext cx="1704043" cy="10224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Fill up the dictionary with launch records extracted from table rows.</a:t>
          </a:r>
          <a:endParaRPr lang="en-GB" sz="1200" kern="1200"/>
        </a:p>
      </dsp:txBody>
      <dsp:txXfrm>
        <a:off x="665493" y="3438926"/>
        <a:ext cx="1644151" cy="962534"/>
      </dsp:txXfrm>
    </dsp:sp>
    <dsp:sp modelId="{FD9AB3FD-DC55-406A-9D6C-9E3AE0F19728}">
      <dsp:nvSpPr>
        <dsp:cNvPr id="0" name=""/>
        <dsp:cNvSpPr/>
      </dsp:nvSpPr>
      <dsp:spPr>
        <a:xfrm>
          <a:off x="2489547" y="3708892"/>
          <a:ext cx="361257" cy="4226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489547" y="3793412"/>
        <a:ext cx="252880" cy="253562"/>
      </dsp:txXfrm>
    </dsp:sp>
    <dsp:sp modelId="{839D27CC-E22D-491F-B470-FEB941225F1F}">
      <dsp:nvSpPr>
        <dsp:cNvPr id="0" name=""/>
        <dsp:cNvSpPr/>
      </dsp:nvSpPr>
      <dsp:spPr>
        <a:xfrm>
          <a:off x="3021208" y="3408980"/>
          <a:ext cx="1704043" cy="10224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t>Convert the dictionary into a CSV dataset</a:t>
          </a:r>
        </a:p>
      </dsp:txBody>
      <dsp:txXfrm>
        <a:off x="3051154" y="3438926"/>
        <a:ext cx="1644151" cy="9625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6E7A0-69AD-402F-8000-8C5D9AA4FE74}">
      <dsp:nvSpPr>
        <dsp:cNvPr id="0" name=""/>
        <dsp:cNvSpPr/>
      </dsp:nvSpPr>
      <dsp:spPr>
        <a:xfrm>
          <a:off x="0" y="3815211"/>
          <a:ext cx="5486400" cy="50074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1"/>
              </a:solidFill>
            </a:rPr>
            <a:t>Transform the data frame into a CSV dataset.</a:t>
          </a:r>
        </a:p>
      </dsp:txBody>
      <dsp:txXfrm>
        <a:off x="0" y="3815211"/>
        <a:ext cx="5486400" cy="500744"/>
      </dsp:txXfrm>
    </dsp:sp>
    <dsp:sp modelId="{FFB25AA7-C998-49C2-80F3-E000B454C3EB}">
      <dsp:nvSpPr>
        <dsp:cNvPr id="0" name=""/>
        <dsp:cNvSpPr/>
      </dsp:nvSpPr>
      <dsp:spPr>
        <a:xfrm rot="10800000">
          <a:off x="0" y="3052578"/>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1"/>
              </a:solidFill>
            </a:rPr>
            <a:t>Create a "Class" column containing the information from the outcome label</a:t>
          </a:r>
        </a:p>
      </dsp:txBody>
      <dsp:txXfrm rot="10800000">
        <a:off x="0" y="3052578"/>
        <a:ext cx="5486400" cy="500417"/>
      </dsp:txXfrm>
    </dsp:sp>
    <dsp:sp modelId="{297BD505-C619-4BD4-94FB-35DAE75C686F}">
      <dsp:nvSpPr>
        <dsp:cNvPr id="0" name=""/>
        <dsp:cNvSpPr/>
      </dsp:nvSpPr>
      <dsp:spPr>
        <a:xfrm rot="10800000">
          <a:off x="0" y="2289944"/>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1"/>
              </a:solidFill>
            </a:rPr>
            <a:t>Create a landing outcome training label and loop through all the landing outcomes </a:t>
          </a:r>
        </a:p>
      </dsp:txBody>
      <dsp:txXfrm rot="10800000">
        <a:off x="0" y="2289944"/>
        <a:ext cx="5486400" cy="500417"/>
      </dsp:txXfrm>
    </dsp:sp>
    <dsp:sp modelId="{21B929A1-9A4F-478D-9616-0BBB3F5A38BD}">
      <dsp:nvSpPr>
        <dsp:cNvPr id="0" name=""/>
        <dsp:cNvSpPr/>
      </dsp:nvSpPr>
      <dsp:spPr>
        <a:xfrm rot="10800000">
          <a:off x="0" y="1527310"/>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dirty="0">
              <a:solidFill>
                <a:schemeClr val="bg1"/>
              </a:solidFill>
            </a:rPr>
            <a:t>Calculate the number and occurrences of mission outcome per orbit type</a:t>
          </a:r>
          <a:endParaRPr lang="en-GB" sz="1200" kern="1200" dirty="0">
            <a:solidFill>
              <a:schemeClr val="bg1"/>
            </a:solidFill>
          </a:endParaRPr>
        </a:p>
      </dsp:txBody>
      <dsp:txXfrm rot="10800000">
        <a:off x="0" y="1527310"/>
        <a:ext cx="5486400" cy="500417"/>
      </dsp:txXfrm>
    </dsp:sp>
    <dsp:sp modelId="{B2BC6F74-3DBB-4690-B5A8-36B2CA9164A9}">
      <dsp:nvSpPr>
        <dsp:cNvPr id="0" name=""/>
        <dsp:cNvSpPr/>
      </dsp:nvSpPr>
      <dsp:spPr>
        <a:xfrm rot="10800000">
          <a:off x="0" y="764676"/>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dirty="0">
              <a:solidFill>
                <a:schemeClr val="bg1"/>
              </a:solidFill>
            </a:rPr>
            <a:t>Calculate the number and occurrences of each orbit</a:t>
          </a:r>
          <a:endParaRPr lang="en-GB" sz="1200" kern="1200" dirty="0">
            <a:solidFill>
              <a:schemeClr val="bg1"/>
            </a:solidFill>
          </a:endParaRPr>
        </a:p>
      </dsp:txBody>
      <dsp:txXfrm rot="10800000">
        <a:off x="0" y="764676"/>
        <a:ext cx="5486400" cy="500417"/>
      </dsp:txXfrm>
    </dsp:sp>
    <dsp:sp modelId="{54BB2368-BE04-4E6B-8570-715AAB8DBD2C}">
      <dsp:nvSpPr>
        <dsp:cNvPr id="0" name=""/>
        <dsp:cNvSpPr/>
      </dsp:nvSpPr>
      <dsp:spPr>
        <a:xfrm rot="10800000">
          <a:off x="0" y="2042"/>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i="0" kern="1200" dirty="0">
              <a:solidFill>
                <a:schemeClr val="bg1"/>
              </a:solidFill>
            </a:rPr>
            <a:t>Determine the number of launches on each facility</a:t>
          </a:r>
          <a:endParaRPr lang="en-GB" sz="1200" kern="1200" dirty="0">
            <a:solidFill>
              <a:schemeClr val="bg1"/>
            </a:solidFill>
          </a:endParaRPr>
        </a:p>
      </dsp:txBody>
      <dsp:txXfrm rot="10800000">
        <a:off x="0" y="2042"/>
        <a:ext cx="5486400" cy="500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87151-6241-45EC-9F64-411AA1FEF536}">
      <dsp:nvSpPr>
        <dsp:cNvPr id="0" name=""/>
        <dsp:cNvSpPr/>
      </dsp:nvSpPr>
      <dsp:spPr>
        <a:xfrm>
          <a:off x="4501" y="365470"/>
          <a:ext cx="1345373" cy="8072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dirty="0"/>
            <a:t>Create a column for the class</a:t>
          </a:r>
          <a:endParaRPr lang="en-GB" sz="1100" kern="1200" dirty="0"/>
        </a:p>
      </dsp:txBody>
      <dsp:txXfrm>
        <a:off x="28144" y="389113"/>
        <a:ext cx="1298087" cy="759937"/>
      </dsp:txXfrm>
    </dsp:sp>
    <dsp:sp modelId="{48CEB831-DEFF-47EC-AB69-450848622377}">
      <dsp:nvSpPr>
        <dsp:cNvPr id="0" name=""/>
        <dsp:cNvSpPr/>
      </dsp:nvSpPr>
      <dsp:spPr>
        <a:xfrm>
          <a:off x="1468267" y="602255"/>
          <a:ext cx="285219" cy="33365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468267" y="668985"/>
        <a:ext cx="199653" cy="200192"/>
      </dsp:txXfrm>
    </dsp:sp>
    <dsp:sp modelId="{7A64730C-158D-44DF-9C77-563F2C62C2B3}">
      <dsp:nvSpPr>
        <dsp:cNvPr id="0" name=""/>
        <dsp:cNvSpPr/>
      </dsp:nvSpPr>
      <dsp:spPr>
        <a:xfrm>
          <a:off x="1888023" y="365470"/>
          <a:ext cx="1345373" cy="8072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Standardize the data</a:t>
          </a:r>
        </a:p>
      </dsp:txBody>
      <dsp:txXfrm>
        <a:off x="1911666" y="389113"/>
        <a:ext cx="1298087" cy="759937"/>
      </dsp:txXfrm>
    </dsp:sp>
    <dsp:sp modelId="{24EC8FEE-9A93-4368-8752-3A7DE381EB83}">
      <dsp:nvSpPr>
        <dsp:cNvPr id="0" name=""/>
        <dsp:cNvSpPr/>
      </dsp:nvSpPr>
      <dsp:spPr>
        <a:xfrm>
          <a:off x="3351789" y="602255"/>
          <a:ext cx="285219" cy="33365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351789" y="668985"/>
        <a:ext cx="199653" cy="200192"/>
      </dsp:txXfrm>
    </dsp:sp>
    <dsp:sp modelId="{D277C529-0E03-447C-9B42-1AB87AC4FC2E}">
      <dsp:nvSpPr>
        <dsp:cNvPr id="0" name=""/>
        <dsp:cNvSpPr/>
      </dsp:nvSpPr>
      <dsp:spPr>
        <a:xfrm>
          <a:off x="3771545" y="365470"/>
          <a:ext cx="1345373" cy="8072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Split data into training data and test data</a:t>
          </a:r>
        </a:p>
      </dsp:txBody>
      <dsp:txXfrm>
        <a:off x="3795188" y="389113"/>
        <a:ext cx="1298087" cy="759937"/>
      </dsp:txXfrm>
    </dsp:sp>
    <dsp:sp modelId="{04194572-5C8E-41C1-BABE-2DE8289F34D3}">
      <dsp:nvSpPr>
        <dsp:cNvPr id="0" name=""/>
        <dsp:cNvSpPr/>
      </dsp:nvSpPr>
      <dsp:spPr>
        <a:xfrm rot="5400000">
          <a:off x="4301622" y="1266869"/>
          <a:ext cx="285219" cy="33365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344136" y="1291085"/>
        <a:ext cx="200192" cy="199653"/>
      </dsp:txXfrm>
    </dsp:sp>
    <dsp:sp modelId="{210C10A1-3F80-43A5-A171-9E604F6E18A0}">
      <dsp:nvSpPr>
        <dsp:cNvPr id="0" name=""/>
        <dsp:cNvSpPr/>
      </dsp:nvSpPr>
      <dsp:spPr>
        <a:xfrm>
          <a:off x="3771545" y="1710843"/>
          <a:ext cx="1345373" cy="8072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Create a GridSearchCV object and fit different ML objects.</a:t>
          </a:r>
          <a:endParaRPr lang="en-GB" sz="1100" kern="1200"/>
        </a:p>
      </dsp:txBody>
      <dsp:txXfrm>
        <a:off x="3795188" y="1734486"/>
        <a:ext cx="1298087" cy="759937"/>
      </dsp:txXfrm>
    </dsp:sp>
    <dsp:sp modelId="{80B27AB7-994B-474B-9B5C-1593308CF2DD}">
      <dsp:nvSpPr>
        <dsp:cNvPr id="0" name=""/>
        <dsp:cNvSpPr/>
      </dsp:nvSpPr>
      <dsp:spPr>
        <a:xfrm rot="10800000">
          <a:off x="3367933" y="1947628"/>
          <a:ext cx="285219" cy="33365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453499" y="2014358"/>
        <a:ext cx="199653" cy="200192"/>
      </dsp:txXfrm>
    </dsp:sp>
    <dsp:sp modelId="{67A3C756-002B-437F-A3C7-E01F371AFC89}">
      <dsp:nvSpPr>
        <dsp:cNvPr id="0" name=""/>
        <dsp:cNvSpPr/>
      </dsp:nvSpPr>
      <dsp:spPr>
        <a:xfrm>
          <a:off x="1888023" y="1710843"/>
          <a:ext cx="1345373" cy="8072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Calculate the accuracy on the test data</a:t>
          </a:r>
          <a:endParaRPr lang="en-GB" sz="1100" kern="1200"/>
        </a:p>
      </dsp:txBody>
      <dsp:txXfrm>
        <a:off x="1911666" y="1734486"/>
        <a:ext cx="1298087" cy="759937"/>
      </dsp:txXfrm>
    </dsp:sp>
    <dsp:sp modelId="{639F5428-C8C3-46F1-A403-2B0974C632D1}">
      <dsp:nvSpPr>
        <dsp:cNvPr id="0" name=""/>
        <dsp:cNvSpPr/>
      </dsp:nvSpPr>
      <dsp:spPr>
        <a:xfrm rot="10800000">
          <a:off x="1484411" y="1947628"/>
          <a:ext cx="285219" cy="33365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569977" y="2014358"/>
        <a:ext cx="199653" cy="200192"/>
      </dsp:txXfrm>
    </dsp:sp>
    <dsp:sp modelId="{24B04E6A-1B2B-47B6-BAD1-8B15FB3A0890}">
      <dsp:nvSpPr>
        <dsp:cNvPr id="0" name=""/>
        <dsp:cNvSpPr/>
      </dsp:nvSpPr>
      <dsp:spPr>
        <a:xfrm>
          <a:off x="4501" y="1710843"/>
          <a:ext cx="1345373" cy="8072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Choose the best ML method</a:t>
          </a:r>
        </a:p>
      </dsp:txBody>
      <dsp:txXfrm>
        <a:off x="28144" y="1734486"/>
        <a:ext cx="1298087" cy="759937"/>
      </dsp:txXfrm>
    </dsp:sp>
    <dsp:sp modelId="{464765F4-3CA6-4D57-9536-855B27DF512F}">
      <dsp:nvSpPr>
        <dsp:cNvPr id="0" name=""/>
        <dsp:cNvSpPr/>
      </dsp:nvSpPr>
      <dsp:spPr>
        <a:xfrm rot="5400000">
          <a:off x="534578" y="2612243"/>
          <a:ext cx="285219" cy="33365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577092" y="2636459"/>
        <a:ext cx="200192" cy="199653"/>
      </dsp:txXfrm>
    </dsp:sp>
    <dsp:sp modelId="{4F53F449-3F62-49DC-81BA-98912E236171}">
      <dsp:nvSpPr>
        <dsp:cNvPr id="0" name=""/>
        <dsp:cNvSpPr/>
      </dsp:nvSpPr>
      <dsp:spPr>
        <a:xfrm>
          <a:off x="4501" y="3056216"/>
          <a:ext cx="1345373" cy="8072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Compare the predictions with the real labels</a:t>
          </a:r>
          <a:endParaRPr lang="en-GB" sz="1100" kern="1200"/>
        </a:p>
      </dsp:txBody>
      <dsp:txXfrm>
        <a:off x="28144" y="3079859"/>
        <a:ext cx="1298087" cy="7599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057185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Friday-J/SpaceX_Falcon-9_Rocket_Landing_Prediction/blob/main/Spacex_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riday-J/SpaceX_Falcon-9_Rocket_Landing_Prediction/blob/main/Exploratory_Data_Analysis_with_Matplotlib_Panda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riday-J/SpaceX_Falcon-9_Rocket_Landing_Prediction/blob/main/Exploratory_Data_Analysis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iday-J/SpaceX_Falcon-9_Rocket_Landing_Prediction/blob/main/Launch%20Site%20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riday-J/SpaceX_Falcon-9_Rocket_Landing_Prediction/blob/main/Building%20Interactive%20Dashboard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Friday-J/SpaceX_Falcon-9_Rocket_Landing_Prediction/blob/main/SpaceX_Machine%20Learning%20Predictions.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47.xml"/><Relationship Id="rId3" Type="http://schemas.openxmlformats.org/officeDocument/2006/relationships/image" Target="../media/image3.png"/><Relationship Id="rId7" Type="http://schemas.openxmlformats.org/officeDocument/2006/relationships/slide" Target="slide17.xml"/><Relationship Id="rId12" Type="http://schemas.openxmlformats.org/officeDocument/2006/relationships/slide" Target="slide4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16.xml"/><Relationship Id="rId5" Type="http://schemas.openxmlformats.org/officeDocument/2006/relationships/slide" Target="slide4.xml"/><Relationship Id="rId10" Type="http://schemas.openxmlformats.org/officeDocument/2006/relationships/slide" Target="slide42.xml"/><Relationship Id="rId4" Type="http://schemas.openxmlformats.org/officeDocument/2006/relationships/slide" Target="slide3.xml"/><Relationship Id="rId9" Type="http://schemas.openxmlformats.org/officeDocument/2006/relationships/slide" Target="slide3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Friday-J/SpaceX_Falcon-9_Rocket_Landing_Predictio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Friday-J/SpaceX_Falcon-9_Rocket_Landing_Prediction/blob/main/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Friday-J/SpaceX_Falcon-9_Rocket_Landing_Prediction/blob/main/SpaceX-data-collection-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748325" cy="1384995"/>
          </a:xfrm>
          <a:prstGeom prst="rect">
            <a:avLst/>
          </a:prstGeom>
          <a:noFill/>
        </p:spPr>
        <p:txBody>
          <a:bodyPr wrap="square" lIns="91440" tIns="45720" rIns="91440" bIns="45720" rtlCol="0" anchor="t">
            <a:spAutoFit/>
          </a:bodyPr>
          <a:lstStyle/>
          <a:p>
            <a:r>
              <a:rPr lang="en-US" sz="2800" b="1" dirty="0">
                <a:solidFill>
                  <a:schemeClr val="bg2"/>
                </a:solidFill>
                <a:latin typeface="Abadi"/>
                <a:ea typeface="SF Pro" pitchFamily="2" charset="0"/>
                <a:cs typeface="SF Pro" pitchFamily="2" charset="0"/>
              </a:rPr>
              <a:t>James, Friday Emmanuel</a:t>
            </a:r>
          </a:p>
          <a:p>
            <a:endParaRPr lang="en-US" sz="2800" b="1" dirty="0">
              <a:solidFill>
                <a:schemeClr val="bg2"/>
              </a:solidFill>
              <a:latin typeface="Abadi"/>
              <a:ea typeface="SF Pro" pitchFamily="2" charset="0"/>
              <a:cs typeface="SF Pro" pitchFamily="2" charset="0"/>
            </a:endParaRPr>
          </a:p>
          <a:p>
            <a:r>
              <a:rPr lang="en-US" sz="2800" b="1" dirty="0">
                <a:solidFill>
                  <a:schemeClr val="bg2"/>
                </a:solidFill>
                <a:latin typeface="Abadi" panose="020B0604020104020204" pitchFamily="34" charset="0"/>
                <a:ea typeface="SF Pro" pitchFamily="2" charset="0"/>
                <a:cs typeface="SF Pro" pitchFamily="2" charset="0"/>
              </a:rPr>
              <a:t>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11262D52-7661-8EA8-9FBD-F1517B1F4879}"/>
              </a:ext>
            </a:extLst>
          </p:cNvPr>
          <p:cNvSpPr txBox="1">
            <a:spLocks/>
          </p:cNvSpPr>
          <p:nvPr/>
        </p:nvSpPr>
        <p:spPr>
          <a:xfrm>
            <a:off x="770013" y="1549401"/>
            <a:ext cx="5201560" cy="44761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accent3">
                    <a:lumMod val="25000"/>
                  </a:schemeClr>
                </a:solidFill>
                <a:latin typeface="Abadi" panose="020B0604020104020204" pitchFamily="34" charset="0"/>
              </a:rPr>
              <a:t>The data is cleaned, and null values replaced with the mean of the respective columns.</a:t>
            </a:r>
          </a:p>
          <a:p>
            <a:pPr marL="0" indent="0">
              <a:buFont typeface="Arial" panose="020B0604020202020204" pitchFamily="34" charset="0"/>
              <a:buNone/>
            </a:pPr>
            <a:r>
              <a:rPr lang="en-US" sz="1800" dirty="0">
                <a:solidFill>
                  <a:schemeClr val="accent3">
                    <a:lumMod val="25000"/>
                  </a:schemeClr>
                </a:solidFill>
                <a:latin typeface="Abadi" panose="020B0604020104020204" pitchFamily="34" charset="0"/>
              </a:rPr>
              <a:t>We notice several instances where the rocket did not land successfully. For example, </a:t>
            </a:r>
            <a:r>
              <a:rPr lang="en-US" sz="1800" i="1" dirty="0">
                <a:solidFill>
                  <a:schemeClr val="tx1">
                    <a:lumMod val="95000"/>
                    <a:lumOff val="5000"/>
                  </a:schemeClr>
                </a:solidFill>
                <a:effectLst>
                  <a:outerShdw blurRad="38100" dist="38100" dir="2700000" algn="tl">
                    <a:srgbClr val="000000">
                      <a:alpha val="43137"/>
                    </a:srgbClr>
                  </a:outerShdw>
                </a:effectLst>
              </a:rPr>
              <a:t>True RTLS</a:t>
            </a:r>
            <a:r>
              <a:rPr lang="en-US" sz="1800" dirty="0"/>
              <a:t> </a:t>
            </a:r>
            <a:r>
              <a:rPr lang="en-US" sz="1800" dirty="0">
                <a:latin typeface="Abadi"/>
              </a:rPr>
              <a:t>means the rocket successfully landed on a ground pad while </a:t>
            </a:r>
            <a:r>
              <a:rPr lang="en-US" sz="1800" i="1" dirty="0">
                <a:solidFill>
                  <a:schemeClr val="tx1">
                    <a:lumMod val="95000"/>
                    <a:lumOff val="5000"/>
                  </a:schemeClr>
                </a:solidFill>
                <a:effectLst>
                  <a:outerShdw blurRad="38100" dist="38100" dir="2700000" algn="tl">
                    <a:srgbClr val="000000">
                      <a:alpha val="43137"/>
                    </a:srgbClr>
                  </a:outerShdw>
                </a:effectLst>
              </a:rPr>
              <a:t>False RTLS</a:t>
            </a:r>
            <a:r>
              <a:rPr lang="en-US" sz="1800" dirty="0"/>
              <a:t> </a:t>
            </a:r>
            <a:r>
              <a:rPr lang="en-US" sz="1800" dirty="0">
                <a:latin typeface="Abadi"/>
              </a:rPr>
              <a:t>means the rocket unsuccessfully landed on a ground pad.</a:t>
            </a:r>
            <a:r>
              <a:rPr lang="en-US" sz="1800" dirty="0">
                <a:solidFill>
                  <a:schemeClr val="accent3">
                    <a:lumMod val="25000"/>
                  </a:schemeClr>
                </a:solidFill>
                <a:latin typeface="Abadi"/>
              </a:rPr>
              <a:t> </a:t>
            </a:r>
          </a:p>
          <a:p>
            <a:pPr marL="0" indent="0">
              <a:buFont typeface="Arial" panose="020B0604020202020204" pitchFamily="34" charset="0"/>
              <a:buNone/>
            </a:pPr>
            <a:r>
              <a:rPr lang="en-US" sz="1800" dirty="0">
                <a:solidFill>
                  <a:schemeClr val="accent3">
                    <a:lumMod val="25000"/>
                  </a:schemeClr>
                </a:solidFill>
                <a:latin typeface="Abadi" panose="020B0604020104020204" pitchFamily="34" charset="0"/>
              </a:rPr>
              <a:t>Those outcomes were converted into Training Labels whereby </a:t>
            </a:r>
            <a:r>
              <a:rPr lang="en-US" sz="1800" i="1" dirty="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1</a:t>
            </a:r>
            <a:r>
              <a:rPr lang="en-US" sz="1800" dirty="0">
                <a:solidFill>
                  <a:schemeClr val="accent3">
                    <a:lumMod val="25000"/>
                  </a:schemeClr>
                </a:solidFill>
                <a:latin typeface="Abadi" panose="020B0604020104020204" pitchFamily="34" charset="0"/>
              </a:rPr>
              <a:t> means the rocket landed successfully while </a:t>
            </a:r>
            <a:r>
              <a:rPr lang="en-US" sz="1800" i="1" dirty="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0</a:t>
            </a:r>
            <a:r>
              <a:rPr lang="en-US" sz="1800" dirty="0">
                <a:solidFill>
                  <a:schemeClr val="accent3">
                    <a:lumMod val="25000"/>
                  </a:schemeClr>
                </a:solidFill>
                <a:latin typeface="Abadi" panose="020B0604020104020204" pitchFamily="34" charset="0"/>
              </a:rPr>
              <a:t> means it was unsuccessful.</a:t>
            </a:r>
          </a:p>
          <a:p>
            <a:pPr marL="0" indent="0">
              <a:buFont typeface="Arial" panose="020B0604020202020204" pitchFamily="34" charset="0"/>
              <a:buNone/>
            </a:pPr>
            <a:r>
              <a:rPr lang="en-US" sz="1800" dirty="0">
                <a:solidFill>
                  <a:schemeClr val="accent3">
                    <a:lumMod val="25000"/>
                  </a:schemeClr>
                </a:solidFill>
                <a:latin typeface="Abadi" panose="020B0604020104020204" pitchFamily="34" charset="0"/>
              </a:rPr>
              <a:t>URL link</a:t>
            </a:r>
            <a:r>
              <a:rPr lang="en-US" sz="1800" dirty="0">
                <a:solidFill>
                  <a:schemeClr val="accent3">
                    <a:lumMod val="25000"/>
                  </a:schemeClr>
                </a:solidFill>
                <a:latin typeface="Abadi" panose="020B0604020104020204" pitchFamily="34" charset="0"/>
                <a:hlinkClick r:id="rId3"/>
              </a:rPr>
              <a:t>: https://github.com/Friday-J/SpaceX_Falcon-9_Rocket_Landing_Prediction/blob/main/Spacex_Data%20wrangling.ipynb</a:t>
            </a:r>
            <a:endParaRPr lang="en-US" sz="18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a:p>
            <a:endParaRPr lang="en-US" dirty="0"/>
          </a:p>
          <a:p>
            <a:endParaRPr lang="en-US" dirty="0"/>
          </a:p>
        </p:txBody>
      </p:sp>
      <p:graphicFrame>
        <p:nvGraphicFramePr>
          <p:cNvPr id="3" name="Diagram 2">
            <a:extLst>
              <a:ext uri="{FF2B5EF4-FFF2-40B4-BE49-F238E27FC236}">
                <a16:creationId xmlns:a16="http://schemas.microsoft.com/office/drawing/2014/main" id="{47C4AFAD-5FDE-D36F-C98D-F5BB4874E389}"/>
              </a:ext>
            </a:extLst>
          </p:cNvPr>
          <p:cNvGraphicFramePr/>
          <p:nvPr>
            <p:extLst>
              <p:ext uri="{D42A27DB-BD31-4B8C-83A1-F6EECF244321}">
                <p14:modId xmlns:p14="http://schemas.microsoft.com/office/powerpoint/2010/main" val="284657824"/>
              </p:ext>
            </p:extLst>
          </p:nvPr>
        </p:nvGraphicFramePr>
        <p:xfrm>
          <a:off x="5971572" y="1574800"/>
          <a:ext cx="5486400" cy="4317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6A1F00DB-A9CF-84E4-37AF-FFD50585D57B}"/>
              </a:ext>
            </a:extLst>
          </p:cNvPr>
          <p:cNvSpPr txBox="1">
            <a:spLocks/>
          </p:cNvSpPr>
          <p:nvPr/>
        </p:nvSpPr>
        <p:spPr>
          <a:xfrm>
            <a:off x="770010" y="1825625"/>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Exploratory Data Analysis through visualizations depicts the distribution of the data, identifies any outliers and patterns in the data. It also explores the relationship between the features and the target label. Here, we used:</a:t>
            </a:r>
          </a:p>
          <a:p>
            <a:pPr algn="just">
              <a:lnSpc>
                <a:spcPct val="100000"/>
              </a:lnSpc>
              <a:spcBef>
                <a:spcPts val="1400"/>
              </a:spcBef>
            </a:pPr>
            <a:r>
              <a:rPr lang="en-US" sz="2200" dirty="0">
                <a:solidFill>
                  <a:schemeClr val="accent3">
                    <a:lumMod val="25000"/>
                  </a:schemeClr>
                </a:solidFill>
                <a:latin typeface="Abadi"/>
              </a:rPr>
              <a:t>Cat plots and scatter plots to view the relationships of categorical variables like </a:t>
            </a:r>
            <a:r>
              <a:rPr lang="en-US" sz="2200" i="1" dirty="0">
                <a:solidFill>
                  <a:schemeClr val="accent3">
                    <a:lumMod val="25000"/>
                  </a:schemeClr>
                </a:solidFill>
                <a:effectLst>
                  <a:outerShdw blurRad="38100" dist="38100" dir="2700000" algn="tl">
                    <a:srgbClr val="000000">
                      <a:alpha val="43137"/>
                    </a:srgbClr>
                  </a:outerShdw>
                </a:effectLst>
                <a:latin typeface="Abadi"/>
              </a:rPr>
              <a:t>Launch Site </a:t>
            </a:r>
            <a:r>
              <a:rPr lang="en-US" sz="2200" dirty="0">
                <a:solidFill>
                  <a:schemeClr val="accent3">
                    <a:lumMod val="25000"/>
                  </a:schemeClr>
                </a:solidFill>
                <a:latin typeface="Abadi"/>
              </a:rPr>
              <a:t>and</a:t>
            </a:r>
            <a:r>
              <a:rPr lang="en-US" sz="2200" i="1" dirty="0">
                <a:solidFill>
                  <a:schemeClr val="accent3">
                    <a:lumMod val="25000"/>
                  </a:schemeClr>
                </a:solidFill>
                <a:effectLst>
                  <a:outerShdw blurRad="38100" dist="38100" dir="2700000" algn="tl">
                    <a:srgbClr val="000000">
                      <a:alpha val="43137"/>
                    </a:srgbClr>
                  </a:outerShdw>
                </a:effectLst>
                <a:latin typeface="Abadi"/>
              </a:rPr>
              <a:t> Orbit</a:t>
            </a:r>
            <a:r>
              <a:rPr lang="en-US" sz="2200" dirty="0">
                <a:solidFill>
                  <a:schemeClr val="accent3">
                    <a:lumMod val="25000"/>
                  </a:schemeClr>
                </a:solidFill>
                <a:latin typeface="Abadi"/>
              </a:rPr>
              <a:t>.</a:t>
            </a:r>
          </a:p>
          <a:p>
            <a:pPr algn="just">
              <a:lnSpc>
                <a:spcPct val="100000"/>
              </a:lnSpc>
              <a:spcBef>
                <a:spcPts val="1400"/>
              </a:spcBef>
            </a:pPr>
            <a:r>
              <a:rPr lang="en-US" sz="2200" dirty="0">
                <a:solidFill>
                  <a:schemeClr val="accent3">
                    <a:lumMod val="25000"/>
                  </a:schemeClr>
                </a:solidFill>
                <a:latin typeface="Abadi"/>
              </a:rPr>
              <a:t>A bar chart was used to visualize the success rate of each orbit type.</a:t>
            </a:r>
          </a:p>
          <a:p>
            <a:pPr algn="just">
              <a:lnSpc>
                <a:spcPct val="100000"/>
              </a:lnSpc>
              <a:spcBef>
                <a:spcPts val="1400"/>
              </a:spcBef>
            </a:pPr>
            <a:r>
              <a:rPr lang="en-US" sz="2200" dirty="0">
                <a:solidFill>
                  <a:schemeClr val="accent3">
                    <a:lumMod val="25000"/>
                  </a:schemeClr>
                </a:solidFill>
                <a:latin typeface="Abadi"/>
              </a:rPr>
              <a:t>A line chart was used to visualize the launch success yearly trend.</a:t>
            </a:r>
          </a:p>
          <a:p>
            <a:pPr marL="0" indent="0">
              <a:lnSpc>
                <a:spcPct val="100000"/>
              </a:lnSpc>
              <a:spcBef>
                <a:spcPts val="1400"/>
              </a:spcBef>
              <a:buFont typeface="Arial" panose="020B0604020202020204" pitchFamily="34" charset="0"/>
              <a:buNone/>
            </a:pPr>
            <a:r>
              <a:rPr lang="en-US" dirty="0"/>
              <a:t>URL link: </a:t>
            </a:r>
            <a:r>
              <a:rPr lang="en-US" dirty="0">
                <a:hlinkClick r:id="rId3"/>
              </a:rPr>
              <a:t>https://github.com/Friday-J/SpaceX_Falcon-9_Rocket_Landing_Prediction/blob/main/Exploratory_Data_Analysis_with_Matplotlib_Pandas.ipynb </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D4691ED8-FDA0-392C-F65A-A34A4BF2C42A}"/>
              </a:ext>
            </a:extLst>
          </p:cNvPr>
          <p:cNvSpPr txBox="1">
            <a:spLocks/>
          </p:cNvSpPr>
          <p:nvPr/>
        </p:nvSpPr>
        <p:spPr>
          <a:xfrm>
            <a:off x="770010" y="1806575"/>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Summary of SQL queries that were used:</a:t>
            </a:r>
          </a:p>
          <a:p>
            <a:pPr algn="just">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p>
          <a:p>
            <a:pPr algn="just">
              <a:lnSpc>
                <a:spcPct val="100000"/>
              </a:lnSpc>
              <a:spcBef>
                <a:spcPts val="1400"/>
              </a:spcBef>
            </a:pPr>
            <a:r>
              <a:rPr lang="en-US" sz="2200" dirty="0">
                <a:solidFill>
                  <a:schemeClr val="accent3">
                    <a:lumMod val="25000"/>
                  </a:schemeClr>
                </a:solidFill>
                <a:latin typeface="Abadi" panose="020B0604020104020204" pitchFamily="34" charset="0"/>
              </a:rPr>
              <a:t>Compare the payload mass with boosters launched by NASA (CRS)</a:t>
            </a:r>
          </a:p>
          <a:p>
            <a:pPr algn="just">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a:t>
            </a:r>
          </a:p>
          <a:p>
            <a:pPr algn="just">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a:p>
            <a:pPr algn="just">
              <a:lnSpc>
                <a:spcPct val="100000"/>
              </a:lnSpc>
              <a:spcBef>
                <a:spcPts val="1400"/>
              </a:spcBef>
            </a:pPr>
            <a:r>
              <a:rPr lang="en-US" sz="2200" dirty="0">
                <a:solidFill>
                  <a:schemeClr val="accent3">
                    <a:lumMod val="25000"/>
                  </a:schemeClr>
                </a:solidFill>
                <a:latin typeface="Abadi" panose="020B0604020104020204" pitchFamily="34" charset="0"/>
              </a:rPr>
              <a:t>Determine the dates of different landing outcomes</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https://github.com/Friday-J/SpaceX_Falcon-9_Rocket_Landing_Prediction/blob/main/Exploratory_Data_Analysis_with_SQL.ipynb</a:t>
            </a:r>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85B766D1-4AE6-BCF9-D9B7-07EA64B691A6}"/>
              </a:ext>
            </a:extLst>
          </p:cNvPr>
          <p:cNvSpPr txBox="1">
            <a:spLocks/>
          </p:cNvSpPr>
          <p:nvPr/>
        </p:nvSpPr>
        <p:spPr>
          <a:xfrm>
            <a:off x="838200" y="1587500"/>
            <a:ext cx="10515600" cy="46388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Folium Circles were used to highlight circle area of launch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Folium Markers were used to show the SpaceX launch sites and their nearest important landmarks like railways, highways, cities and coastlines.</a:t>
            </a:r>
          </a:p>
          <a:p>
            <a:pPr algn="just">
              <a:lnSpc>
                <a:spcPct val="100000"/>
              </a:lnSpc>
              <a:spcBef>
                <a:spcPts val="1400"/>
              </a:spcBef>
            </a:pPr>
            <a:r>
              <a:rPr lang="en-US" sz="2200" dirty="0">
                <a:solidFill>
                  <a:schemeClr val="accent3">
                    <a:lumMod val="25000"/>
                  </a:schemeClr>
                </a:solidFill>
                <a:latin typeface="Abadi" panose="020B0604020104020204" pitchFamily="34" charset="0"/>
              </a:rPr>
              <a:t>Polylines were used to connect the launch sites to their nearest land marks.</a:t>
            </a:r>
          </a:p>
          <a:p>
            <a:pPr algn="just">
              <a:lnSpc>
                <a:spcPct val="100000"/>
              </a:lnSpc>
              <a:spcBef>
                <a:spcPts val="1400"/>
              </a:spcBef>
            </a:pPr>
            <a:r>
              <a:rPr lang="en-US" sz="2200" dirty="0">
                <a:solidFill>
                  <a:schemeClr val="accent3">
                    <a:lumMod val="25000"/>
                  </a:schemeClr>
                </a:solidFill>
                <a:latin typeface="Abadi" panose="020B0604020104020204" pitchFamily="34" charset="0"/>
              </a:rPr>
              <a:t>In order to mark the success/failed launches for each site, marker clusters were used on the map. Whereby </a:t>
            </a:r>
            <a:r>
              <a:rPr lang="en-US" sz="2200" dirty="0">
                <a:solidFill>
                  <a:srgbClr val="FF0000"/>
                </a:solidFill>
                <a:effectLst>
                  <a:outerShdw blurRad="38100" dist="38100" dir="2700000" algn="tl">
                    <a:srgbClr val="000000">
                      <a:alpha val="43137"/>
                    </a:srgbClr>
                  </a:outerShdw>
                </a:effectLst>
                <a:latin typeface="Abadi" panose="020B0604020104020204" pitchFamily="34" charset="0"/>
              </a:rPr>
              <a:t>Red</a:t>
            </a:r>
            <a:r>
              <a:rPr lang="en-US" sz="2200" dirty="0">
                <a:solidFill>
                  <a:schemeClr val="accent3">
                    <a:lumMod val="25000"/>
                  </a:schemeClr>
                </a:solidFill>
                <a:latin typeface="Abadi" panose="020B0604020104020204" pitchFamily="34" charset="0"/>
              </a:rPr>
              <a:t> represents rocket launch failures while </a:t>
            </a:r>
            <a:r>
              <a:rPr lang="en-US" sz="2200" dirty="0">
                <a:solidFill>
                  <a:srgbClr val="00B050"/>
                </a:solidFill>
                <a:effectLst>
                  <a:outerShdw blurRad="38100" dist="38100" dir="2700000" algn="tl">
                    <a:srgbClr val="000000">
                      <a:alpha val="43137"/>
                    </a:srgbClr>
                  </a:outerShdw>
                </a:effectLst>
                <a:latin typeface="Abadi" panose="020B0604020104020204" pitchFamily="34" charset="0"/>
              </a:rPr>
              <a:t>Green</a:t>
            </a:r>
            <a:r>
              <a:rPr lang="en-US" sz="2200" dirty="0">
                <a:solidFill>
                  <a:schemeClr val="accent3">
                    <a:lumMod val="25000"/>
                  </a:schemeClr>
                </a:solidFill>
                <a:latin typeface="Abadi" panose="020B0604020104020204" pitchFamily="34" charset="0"/>
              </a:rPr>
              <a:t> represents the successes.</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https://github.com/Friday-J/SpaceX_Falcon-9_Rocket_Landing_Prediction/blob/main/Launch%20Site%20Location.ipynb</a:t>
            </a:r>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E0EB4916-CC54-59D8-396D-5557AFAA11C3}"/>
              </a:ext>
            </a:extLst>
          </p:cNvPr>
          <p:cNvSpPr txBox="1">
            <a:spLocks/>
          </p:cNvSpPr>
          <p:nvPr/>
        </p:nvSpPr>
        <p:spPr>
          <a:xfrm>
            <a:off x="770010" y="1825625"/>
            <a:ext cx="974558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charts and scatter charts were used to visualize the launch records of SpaceX.</a:t>
            </a:r>
          </a:p>
          <a:p>
            <a:pPr>
              <a:lnSpc>
                <a:spcPct val="100000"/>
              </a:lnSpc>
              <a:spcBef>
                <a:spcPts val="1400"/>
              </a:spcBef>
            </a:pPr>
            <a:r>
              <a:rPr lang="en-US" sz="2200" dirty="0">
                <a:solidFill>
                  <a:schemeClr val="accent3">
                    <a:lumMod val="25000"/>
                  </a:schemeClr>
                </a:solidFill>
                <a:latin typeface="Abadi" panose="020B0604020104020204" pitchFamily="34" charset="0"/>
              </a:rPr>
              <a:t>The plots and interactions give us insight as to the rocket launch success rate per launch site and mass of the payload. </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launches were represented by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1</a:t>
            </a:r>
            <a:r>
              <a:rPr lang="en-US" sz="2200" dirty="0">
                <a:solidFill>
                  <a:schemeClr val="accent3">
                    <a:lumMod val="25000"/>
                  </a:schemeClr>
                </a:solidFill>
                <a:latin typeface="Abadi" panose="020B0604020104020204" pitchFamily="34" charset="0"/>
              </a:rPr>
              <a:t> while failures were represented by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0</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https://github.com/Friday-J/SpaceX_Falcon-9_Rocket_Landing_Prediction/blob/main/Building%20Interactive%20Dashboards.ipynb</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A14E0885-91DF-C6B1-4D01-44C286FCBA58}"/>
              </a:ext>
            </a:extLst>
          </p:cNvPr>
          <p:cNvSpPr txBox="1">
            <a:spLocks/>
          </p:cNvSpPr>
          <p:nvPr/>
        </p:nvSpPr>
        <p:spPr>
          <a:xfrm>
            <a:off x="770011" y="1663276"/>
            <a:ext cx="52578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Python’s Machine Learning library Scikit-learn is for the predictive analysis. We used it to:</a:t>
            </a:r>
          </a:p>
          <a:p>
            <a:pPr>
              <a:lnSpc>
                <a:spcPct val="100000"/>
              </a:lnSpc>
              <a:spcBef>
                <a:spcPts val="1400"/>
              </a:spcBef>
            </a:pPr>
            <a:r>
              <a:rPr lang="en-US" sz="2200" dirty="0">
                <a:solidFill>
                  <a:schemeClr val="accent3">
                    <a:lumMod val="25000"/>
                  </a:schemeClr>
                </a:solidFill>
                <a:latin typeface="Abadi" panose="020B0604020104020204" pitchFamily="34" charset="0"/>
              </a:rPr>
              <a:t>Build a machine learning pipeline to predict whether the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i="1"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found the best parameters for each classification algorithm</a:t>
            </a:r>
          </a:p>
          <a:p>
            <a:pPr>
              <a:lnSpc>
                <a:spcPct val="100000"/>
              </a:lnSpc>
              <a:spcBef>
                <a:spcPts val="1400"/>
              </a:spcBef>
            </a:pPr>
            <a:r>
              <a:rPr lang="en-US" sz="2200" dirty="0">
                <a:solidFill>
                  <a:schemeClr val="accent3">
                    <a:lumMod val="25000"/>
                  </a:schemeClr>
                </a:solidFill>
                <a:latin typeface="Abadi" panose="020B0604020104020204" pitchFamily="34" charset="0"/>
              </a:rPr>
              <a:t>Apply the model on the test data to get accuracy scores for each model.</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https://github.com/Friday-J/SpaceX_Falcon-9_Rocket_Landing_Prediction/blob/main/SpaceX_Machine%20Learning%20Predictions.ipynb</a:t>
            </a:r>
            <a:endParaRPr lang="en-US" sz="2200" dirty="0">
              <a:solidFill>
                <a:schemeClr val="accent3">
                  <a:lumMod val="25000"/>
                </a:schemeClr>
              </a:solidFill>
              <a:latin typeface="Abadi" panose="020B0604020104020204" pitchFamily="34" charset="0"/>
            </a:endParaRPr>
          </a:p>
        </p:txBody>
      </p:sp>
      <p:graphicFrame>
        <p:nvGraphicFramePr>
          <p:cNvPr id="6" name="Diagram 5">
            <a:extLst>
              <a:ext uri="{FF2B5EF4-FFF2-40B4-BE49-F238E27FC236}">
                <a16:creationId xmlns:a16="http://schemas.microsoft.com/office/drawing/2014/main" id="{F4D37519-13ED-B59B-C74E-555B3580341E}"/>
              </a:ext>
            </a:extLst>
          </p:cNvPr>
          <p:cNvGraphicFramePr/>
          <p:nvPr>
            <p:extLst>
              <p:ext uri="{D42A27DB-BD31-4B8C-83A1-F6EECF244321}">
                <p14:modId xmlns:p14="http://schemas.microsoft.com/office/powerpoint/2010/main" val="629311652"/>
              </p:ext>
            </p:extLst>
          </p:nvPr>
        </p:nvGraphicFramePr>
        <p:xfrm>
          <a:off x="6164191" y="1507737"/>
          <a:ext cx="5121420" cy="4228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B44DEE34-E753-71A5-261B-0581B9CF313B}"/>
              </a:ext>
            </a:extLst>
          </p:cNvPr>
          <p:cNvSpPr txBox="1">
            <a:spLocks/>
          </p:cNvSpPr>
          <p:nvPr/>
        </p:nvSpPr>
        <p:spPr>
          <a:xfrm>
            <a:off x="841125" y="1807337"/>
            <a:ext cx="10334875" cy="3894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EDA shows that:</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Strong correlation between the landing outcome and the flight number.</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Payload mass in kg is inversely correlated with the landing outcomes</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It was also apparent that successful landing outcomes have had a significant increase since the year 2015.</a:t>
            </a:r>
          </a:p>
          <a:p>
            <a:pPr algn="just">
              <a:lnSpc>
                <a:spcPct val="100000"/>
              </a:lnSpc>
              <a:spcBef>
                <a:spcPts val="1400"/>
              </a:spcBef>
            </a:pPr>
            <a:r>
              <a:rPr lang="en-US" sz="2200" dirty="0">
                <a:solidFill>
                  <a:schemeClr val="accent3">
                    <a:lumMod val="25000"/>
                  </a:schemeClr>
                </a:solidFill>
                <a:latin typeface="Abadi" panose="020B0604020104020204" pitchFamily="34" charset="0"/>
              </a:rPr>
              <a:t>Spatial visualizations show that:</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All launch sites are located near the coastline</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The launch sites are also located near highways and railways. </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machine learning algorithms classifies rockets as successfully/unsuccessfully landing with an accuracy of 83.33%. </a:t>
            </a:r>
            <a:endParaRPr lang="en-US" sz="1800" dirty="0"/>
          </a:p>
          <a:p>
            <a:pPr marL="457200" lvl="1" indent="0" algn="just">
              <a:buNone/>
            </a:pPr>
            <a:endParaRPr lang="en-US" sz="1800"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TextBox 1">
            <a:extLst>
              <a:ext uri="{FF2B5EF4-FFF2-40B4-BE49-F238E27FC236}">
                <a16:creationId xmlns:a16="http://schemas.microsoft.com/office/drawing/2014/main" id="{3A5815C5-889E-D45F-A85B-BE7BF861E3D6}"/>
              </a:ext>
            </a:extLst>
          </p:cNvPr>
          <p:cNvSpPr txBox="1"/>
          <p:nvPr/>
        </p:nvSpPr>
        <p:spPr>
          <a:xfrm>
            <a:off x="469900" y="1389368"/>
            <a:ext cx="10815711" cy="1754326"/>
          </a:xfrm>
          <a:prstGeom prst="rect">
            <a:avLst/>
          </a:prstGeom>
          <a:noFill/>
        </p:spPr>
        <p:txBody>
          <a:bodyPr wrap="square" rtlCol="0">
            <a:spAutoFit/>
          </a:bodyPr>
          <a:lstStyle/>
          <a:p>
            <a:pPr marL="285750" indent="-285750">
              <a:buFont typeface="Arial" pitchFamily="34" charset="0"/>
              <a:buChar char="•"/>
            </a:pPr>
            <a:r>
              <a:rPr lang="en-US" dirty="0"/>
              <a:t>The visualization depicts that the flight number is directly proportional to the number of successful landings.</a:t>
            </a:r>
          </a:p>
          <a:p>
            <a:pPr marL="285750" indent="-285750">
              <a:buFont typeface="Arial" pitchFamily="34" charset="0"/>
              <a:buChar char="•"/>
            </a:pPr>
            <a:endParaRPr lang="en-US" dirty="0"/>
          </a:p>
          <a:p>
            <a:pPr marL="285750" indent="-285750">
              <a:buFont typeface="Arial" pitchFamily="34" charset="0"/>
              <a:buChar char="•"/>
            </a:pPr>
            <a:r>
              <a:rPr lang="en-US" dirty="0"/>
              <a:t>The launch site </a:t>
            </a:r>
            <a:r>
              <a:rPr lang="en-US" b="1" dirty="0"/>
              <a:t>CCAFS SLC 40</a:t>
            </a:r>
            <a:r>
              <a:rPr lang="en-US" dirty="0"/>
              <a:t> had the most number of landing attempts while the site </a:t>
            </a:r>
            <a:r>
              <a:rPr lang="en-US" b="1" dirty="0"/>
              <a:t>VAFB SLC 4E</a:t>
            </a:r>
            <a:r>
              <a:rPr lang="en-US" dirty="0"/>
              <a:t> had the least number of attempts.</a:t>
            </a:r>
          </a:p>
          <a:p>
            <a:pPr marL="285750" indent="-285750">
              <a:buFont typeface="Arial" pitchFamily="34" charset="0"/>
              <a:buChar char="•"/>
            </a:pPr>
            <a:endParaRPr lang="en-US" dirty="0"/>
          </a:p>
          <a:p>
            <a:endParaRPr lang="en-GB" dirty="0"/>
          </a:p>
        </p:txBody>
      </p:sp>
      <p:pic>
        <p:nvPicPr>
          <p:cNvPr id="10" name="Picture 9" descr="A screenshot of a computer&#10;&#10;Description automatically generated">
            <a:extLst>
              <a:ext uri="{FF2B5EF4-FFF2-40B4-BE49-F238E27FC236}">
                <a16:creationId xmlns:a16="http://schemas.microsoft.com/office/drawing/2014/main" id="{A9327B7A-8590-6746-A57E-AD9DA47C07B5}"/>
              </a:ext>
            </a:extLst>
          </p:cNvPr>
          <p:cNvPicPr>
            <a:picLocks noChangeAspect="1"/>
          </p:cNvPicPr>
          <p:nvPr/>
        </p:nvPicPr>
        <p:blipFill rotWithShape="1">
          <a:blip r:embed="rId3"/>
          <a:srcRect l="25516" t="52243" r="19889" b="14007"/>
          <a:stretch/>
        </p:blipFill>
        <p:spPr bwMode="auto">
          <a:xfrm>
            <a:off x="1698249" y="2735831"/>
            <a:ext cx="8659124" cy="34905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Graphical user interface&#10;&#10;Description automatically generated with medium confidence">
            <a:extLst>
              <a:ext uri="{FF2B5EF4-FFF2-40B4-BE49-F238E27FC236}">
                <a16:creationId xmlns:a16="http://schemas.microsoft.com/office/drawing/2014/main" id="{82600521-5F61-6BA5-D6FF-11DA09B9C5C9}"/>
              </a:ext>
            </a:extLst>
          </p:cNvPr>
          <p:cNvPicPr>
            <a:picLocks noChangeAspect="1"/>
          </p:cNvPicPr>
          <p:nvPr/>
        </p:nvPicPr>
        <p:blipFill rotWithShape="1">
          <a:blip r:embed="rId3"/>
          <a:srcRect l="25782" t="29570" r="20998" b="19428"/>
          <a:stretch/>
        </p:blipFill>
        <p:spPr bwMode="auto">
          <a:xfrm>
            <a:off x="1574731" y="2459415"/>
            <a:ext cx="8511641" cy="3967796"/>
          </a:xfrm>
          <a:prstGeom prst="rect">
            <a:avLst/>
          </a:prstGeom>
          <a:ln>
            <a:noFill/>
          </a:ln>
          <a:extLst>
            <a:ext uri="{53640926-AAD7-44D8-BBD7-CCE9431645EC}">
              <a14:shadowObscured xmlns:a14="http://schemas.microsoft.com/office/drawing/2010/main"/>
            </a:ext>
          </a:extLst>
        </p:spPr>
      </p:pic>
      <p:sp>
        <p:nvSpPr>
          <p:cNvPr id="7" name="Content Placeholder 2">
            <a:extLst>
              <a:ext uri="{FF2B5EF4-FFF2-40B4-BE49-F238E27FC236}">
                <a16:creationId xmlns:a16="http://schemas.microsoft.com/office/drawing/2014/main" id="{4D7C5F6E-949F-D449-5ED3-BC523073B236}"/>
              </a:ext>
            </a:extLst>
          </p:cNvPr>
          <p:cNvSpPr txBox="1">
            <a:spLocks/>
          </p:cNvSpPr>
          <p:nvPr/>
        </p:nvSpPr>
        <p:spPr>
          <a:xfrm>
            <a:off x="663811" y="1674598"/>
            <a:ext cx="10948086" cy="11785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sensitive to the mass of the payload in that rockets with payload mass greater than 10000kg are most unlikely to be launched at the sites. </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27858"/>
            <a:ext cx="6255822" cy="4791492"/>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4" action="ppaction://hlinksldjump" tooltip="Press Ctrl and Click to go to slide 3"/>
              </a:rPr>
              <a:t>Executive Summary</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5" action="ppaction://hlinksldjump"/>
              </a:rPr>
              <a:t>Introduction</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6" action="ppaction://hlinksldjump"/>
              </a:rPr>
              <a:t>Methodology</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7" action="ppaction://hlinksldjump" tooltip="Press Ctrl and Press enter to goto Slide 17"/>
              </a:rPr>
              <a:t>Insights Drawn From Exploratory Data Analysis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8" action="ppaction://hlinksldjump"/>
              </a:rPr>
              <a:t>Launch Sites Proximities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9" action="ppaction://hlinksldjump"/>
              </a:rPr>
              <a:t>Dashboard</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0" action="ppaction://hlinksldjump"/>
              </a:rPr>
              <a:t>Predictive Analytics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1" action="ppaction://hlinksldjump"/>
              </a:rPr>
              <a:t>Results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2" action="ppaction://hlinksldjump"/>
              </a:rPr>
              <a:t>Conclusion</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3" action="ppaction://hlinksldjump"/>
              </a:rPr>
              <a:t>Appendix</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13520"/>
            <a:ext cx="10687961" cy="9097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(4) of the Orbits (ESL1, GEO, HEO and SSO) records the most success rate on the average. This should be a crucial factor to consider when launching a rocket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Graphical user interface, application, Excel&#10;&#10;Description automatically generated">
            <a:extLst>
              <a:ext uri="{FF2B5EF4-FFF2-40B4-BE49-F238E27FC236}">
                <a16:creationId xmlns:a16="http://schemas.microsoft.com/office/drawing/2014/main" id="{F787AF9D-1E65-A1DF-C7E9-AABC4ECFDC53}"/>
              </a:ext>
            </a:extLst>
          </p:cNvPr>
          <p:cNvPicPr>
            <a:picLocks noChangeAspect="1"/>
          </p:cNvPicPr>
          <p:nvPr/>
        </p:nvPicPr>
        <p:blipFill rotWithShape="1">
          <a:blip r:embed="rId3"/>
          <a:srcRect l="26065" t="36221" r="20690" b="12513"/>
          <a:stretch/>
        </p:blipFill>
        <p:spPr bwMode="auto">
          <a:xfrm>
            <a:off x="1617974" y="2559818"/>
            <a:ext cx="8285540" cy="41039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35065"/>
            <a:ext cx="10515600" cy="9935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SSO and VLEO appears to have strong correlation with the flight number in recording landing successes.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screenshot of a computer&#10;&#10;Description automatically generated">
            <a:extLst>
              <a:ext uri="{FF2B5EF4-FFF2-40B4-BE49-F238E27FC236}">
                <a16:creationId xmlns:a16="http://schemas.microsoft.com/office/drawing/2014/main" id="{726D6712-0FF7-8A0A-5BB9-5FF572E99FCA}"/>
              </a:ext>
            </a:extLst>
          </p:cNvPr>
          <p:cNvPicPr>
            <a:picLocks noChangeAspect="1"/>
          </p:cNvPicPr>
          <p:nvPr/>
        </p:nvPicPr>
        <p:blipFill rotWithShape="1">
          <a:blip r:embed="rId3"/>
          <a:srcRect l="25644" t="36725" r="22800" b="12528"/>
          <a:stretch/>
        </p:blipFill>
        <p:spPr bwMode="auto">
          <a:xfrm>
            <a:off x="2162524" y="2603374"/>
            <a:ext cx="7730574" cy="37741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0515600" cy="15247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more successful launches for LEO and SSO Orbits when the payload mass is relatively small compared to GTO and ISS where the effect of the payload mass is not easily noticeable. GEO, ESL1 and GEO all had successful landing with low payload masses.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screenshot of a computer&#10;&#10;Description automatically generated">
            <a:extLst>
              <a:ext uri="{FF2B5EF4-FFF2-40B4-BE49-F238E27FC236}">
                <a16:creationId xmlns:a16="http://schemas.microsoft.com/office/drawing/2014/main" id="{58733601-76F0-2FD0-EE2D-418ABBBB1BBC}"/>
              </a:ext>
            </a:extLst>
          </p:cNvPr>
          <p:cNvPicPr>
            <a:picLocks noChangeAspect="1"/>
          </p:cNvPicPr>
          <p:nvPr/>
        </p:nvPicPr>
        <p:blipFill rotWithShape="1">
          <a:blip r:embed="rId3"/>
          <a:srcRect l="26613" t="38694" r="23492" b="11785"/>
          <a:stretch/>
        </p:blipFill>
        <p:spPr bwMode="auto">
          <a:xfrm>
            <a:off x="2049633" y="3052421"/>
            <a:ext cx="7802290" cy="31434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1483900"/>
            <a:ext cx="10687961" cy="112022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has been a successful launch of the SpaceX Falcon 9 rocket from 2013. Albeit there was a slight decline in 2018 but the trend goes upward thereafter</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Graphical user interface, application&#10;&#10;Description automatically generated">
            <a:extLst>
              <a:ext uri="{FF2B5EF4-FFF2-40B4-BE49-F238E27FC236}">
                <a16:creationId xmlns:a16="http://schemas.microsoft.com/office/drawing/2014/main" id="{3CA8534D-813C-DB83-5A6E-783D8CDCC989}"/>
              </a:ext>
            </a:extLst>
          </p:cNvPr>
          <p:cNvPicPr>
            <a:picLocks noChangeAspect="1"/>
          </p:cNvPicPr>
          <p:nvPr/>
        </p:nvPicPr>
        <p:blipFill rotWithShape="1">
          <a:blip r:embed="rId3"/>
          <a:srcRect l="25375" t="32778" r="20166" b="16963"/>
          <a:stretch/>
        </p:blipFill>
        <p:spPr bwMode="auto">
          <a:xfrm>
            <a:off x="1617091" y="2604123"/>
            <a:ext cx="8957815" cy="41395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4">
            <a:extLst>
              <a:ext uri="{FF2B5EF4-FFF2-40B4-BE49-F238E27FC236}">
                <a16:creationId xmlns:a16="http://schemas.microsoft.com/office/drawing/2014/main" id="{72D5CD08-C215-833E-D6A1-2B737FE186E1}"/>
              </a:ext>
            </a:extLst>
          </p:cNvPr>
          <p:cNvSpPr txBox="1">
            <a:spLocks/>
          </p:cNvSpPr>
          <p:nvPr/>
        </p:nvSpPr>
        <p:spPr>
          <a:xfrm>
            <a:off x="770010" y="1825625"/>
            <a:ext cx="1041869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There are four (4) distinct launch sites gathered from the data viz:</a:t>
            </a:r>
          </a:p>
          <a:p>
            <a:pPr>
              <a:lnSpc>
                <a:spcPct val="100000"/>
              </a:lnSpc>
              <a:spcBef>
                <a:spcPts val="1400"/>
              </a:spcBef>
            </a:pPr>
            <a:r>
              <a:rPr lang="en-GB" sz="2400" dirty="0"/>
              <a:t>CCAFS LC-40</a:t>
            </a:r>
          </a:p>
          <a:p>
            <a:pPr fontAlgn="ctr"/>
            <a:r>
              <a:rPr lang="en-GB" sz="2400" dirty="0"/>
              <a:t>CCAFS SLC-40</a:t>
            </a:r>
          </a:p>
          <a:p>
            <a:pPr fontAlgn="ctr"/>
            <a:r>
              <a:rPr lang="en-GB" sz="2400" dirty="0"/>
              <a:t>KSC LC-39A</a:t>
            </a:r>
          </a:p>
          <a:p>
            <a:pPr fontAlgn="ctr"/>
            <a:r>
              <a:rPr lang="en-GB" sz="2400" dirty="0"/>
              <a:t>VAFB SLC-4E</a:t>
            </a:r>
          </a:p>
          <a:p>
            <a:pPr marL="0" indent="0" fontAlgn="ctr">
              <a:buFont typeface="Arial" panose="020B0604020202020204" pitchFamily="34" charset="0"/>
              <a:buNone/>
            </a:pPr>
            <a:endParaRPr lang="en-GB" sz="2400" dirty="0"/>
          </a:p>
          <a:p>
            <a:pPr marL="0" indent="0">
              <a:lnSpc>
                <a:spcPct val="100000"/>
              </a:lnSpc>
              <a:spcBef>
                <a:spcPts val="1400"/>
              </a:spcBef>
              <a:buNone/>
            </a:pPr>
            <a:endParaRPr lang="en-GB"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17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Result for 5 launch sites that begin with ‘CCA’ shows that NASA also launched their rockets on these sites.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le 5">
            <a:extLst>
              <a:ext uri="{FF2B5EF4-FFF2-40B4-BE49-F238E27FC236}">
                <a16:creationId xmlns:a16="http://schemas.microsoft.com/office/drawing/2014/main" id="{304A114E-148C-E0BD-3861-C76918A98850}"/>
              </a:ext>
            </a:extLst>
          </p:cNvPr>
          <p:cNvGraphicFramePr>
            <a:graphicFrameLocks noGrp="1"/>
          </p:cNvGraphicFramePr>
          <p:nvPr>
            <p:extLst>
              <p:ext uri="{D42A27DB-BD31-4B8C-83A1-F6EECF244321}">
                <p14:modId xmlns:p14="http://schemas.microsoft.com/office/powerpoint/2010/main" val="3245532596"/>
              </p:ext>
            </p:extLst>
          </p:nvPr>
        </p:nvGraphicFramePr>
        <p:xfrm>
          <a:off x="770010" y="3023243"/>
          <a:ext cx="10135852" cy="2990125"/>
        </p:xfrm>
        <a:graphic>
          <a:graphicData uri="http://schemas.openxmlformats.org/drawingml/2006/table">
            <a:tbl>
              <a:tblPr firstRow="1" bandRow="1">
                <a:tableStyleId>{5C22544A-7EE6-4342-B048-85BDC9FD1C3A}</a:tableStyleId>
              </a:tblPr>
              <a:tblGrid>
                <a:gridCol w="789221">
                  <a:extLst>
                    <a:ext uri="{9D8B030D-6E8A-4147-A177-3AD203B41FA5}">
                      <a16:colId xmlns:a16="http://schemas.microsoft.com/office/drawing/2014/main" val="1034113065"/>
                    </a:ext>
                  </a:extLst>
                </a:gridCol>
                <a:gridCol w="1487933">
                  <a:extLst>
                    <a:ext uri="{9D8B030D-6E8A-4147-A177-3AD203B41FA5}">
                      <a16:colId xmlns:a16="http://schemas.microsoft.com/office/drawing/2014/main" val="2327504088"/>
                    </a:ext>
                  </a:extLst>
                </a:gridCol>
                <a:gridCol w="942680">
                  <a:extLst>
                    <a:ext uri="{9D8B030D-6E8A-4147-A177-3AD203B41FA5}">
                      <a16:colId xmlns:a16="http://schemas.microsoft.com/office/drawing/2014/main" val="2386538303"/>
                    </a:ext>
                  </a:extLst>
                </a:gridCol>
                <a:gridCol w="1691479">
                  <a:extLst>
                    <a:ext uri="{9D8B030D-6E8A-4147-A177-3AD203B41FA5}">
                      <a16:colId xmlns:a16="http://schemas.microsoft.com/office/drawing/2014/main" val="1908781727"/>
                    </a:ext>
                  </a:extLst>
                </a:gridCol>
                <a:gridCol w="1691479">
                  <a:extLst>
                    <a:ext uri="{9D8B030D-6E8A-4147-A177-3AD203B41FA5}">
                      <a16:colId xmlns:a16="http://schemas.microsoft.com/office/drawing/2014/main" val="2121709825"/>
                    </a:ext>
                  </a:extLst>
                </a:gridCol>
                <a:gridCol w="1749473">
                  <a:extLst>
                    <a:ext uri="{9D8B030D-6E8A-4147-A177-3AD203B41FA5}">
                      <a16:colId xmlns:a16="http://schemas.microsoft.com/office/drawing/2014/main" val="3891382378"/>
                    </a:ext>
                  </a:extLst>
                </a:gridCol>
                <a:gridCol w="1783587">
                  <a:extLst>
                    <a:ext uri="{9D8B030D-6E8A-4147-A177-3AD203B41FA5}">
                      <a16:colId xmlns:a16="http://schemas.microsoft.com/office/drawing/2014/main" val="3867245840"/>
                    </a:ext>
                  </a:extLst>
                </a:gridCol>
              </a:tblGrid>
              <a:tr h="417326">
                <a:tc>
                  <a:txBody>
                    <a:bodyPr/>
                    <a:lstStyle/>
                    <a:p>
                      <a:pPr marL="0" marR="0">
                        <a:lnSpc>
                          <a:spcPct val="107000"/>
                        </a:lnSpc>
                        <a:spcBef>
                          <a:spcPts val="0"/>
                        </a:spcBef>
                        <a:spcAft>
                          <a:spcPts val="800"/>
                        </a:spcAft>
                      </a:pPr>
                      <a:r>
                        <a:rPr lang="en-GB" sz="1000">
                          <a:effectLst/>
                        </a:rPr>
                        <a:t>Date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nSpc>
                          <a:spcPct val="107000"/>
                        </a:lnSpc>
                        <a:spcBef>
                          <a:spcPts val="0"/>
                        </a:spcBef>
                        <a:spcAft>
                          <a:spcPts val="800"/>
                        </a:spcAft>
                      </a:pPr>
                      <a:r>
                        <a:rPr lang="en-GB" sz="1000">
                          <a:effectLst/>
                        </a:rPr>
                        <a:t>Launch_Site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nSpc>
                          <a:spcPct val="107000"/>
                        </a:lnSpc>
                        <a:spcBef>
                          <a:spcPts val="0"/>
                        </a:spcBef>
                        <a:spcAft>
                          <a:spcPts val="800"/>
                        </a:spcAft>
                      </a:pPr>
                      <a:r>
                        <a:rPr lang="en-GB" sz="1000">
                          <a:effectLst/>
                        </a:rPr>
                        <a:t>Orbit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endParaRPr lang="en-GB" sz="1000" dirty="0">
                        <a:effectLst/>
                      </a:endParaRPr>
                    </a:p>
                    <a:p>
                      <a:pPr marL="0" marR="0" algn="ctr">
                        <a:lnSpc>
                          <a:spcPct val="107000"/>
                        </a:lnSpc>
                        <a:spcBef>
                          <a:spcPts val="0"/>
                        </a:spcBef>
                        <a:spcAft>
                          <a:spcPts val="800"/>
                        </a:spcAft>
                      </a:pPr>
                      <a:r>
                        <a:rPr lang="en-GB" sz="1000" dirty="0" err="1">
                          <a:effectLst/>
                        </a:rPr>
                        <a:t>PayloadMass</a:t>
                      </a:r>
                      <a:endParaRPr lang="en-GB" sz="1000" dirty="0">
                        <a:effectLst/>
                      </a:endParaRPr>
                    </a:p>
                    <a:p>
                      <a:pPr marL="0" marR="0" algn="ctr">
                        <a:lnSpc>
                          <a:spcPct val="107000"/>
                        </a:lnSpc>
                        <a:spcBef>
                          <a:spcPts val="0"/>
                        </a:spcBef>
                        <a:spcAft>
                          <a:spcPts val="800"/>
                        </a:spcAft>
                      </a:pPr>
                      <a:r>
                        <a:rPr lang="en-GB" sz="1000" dirty="0">
                          <a:effectLst/>
                        </a:rPr>
                        <a:t> (Kg)</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07000"/>
                        </a:lnSpc>
                        <a:spcBef>
                          <a:spcPts val="0"/>
                        </a:spcBef>
                        <a:spcAft>
                          <a:spcPts val="800"/>
                        </a:spcAft>
                      </a:pPr>
                      <a:r>
                        <a:rPr lang="en-GB" sz="1000">
                          <a:effectLst/>
                        </a:rPr>
                        <a:t>Customer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nSpc>
                          <a:spcPct val="107000"/>
                        </a:lnSpc>
                        <a:spcBef>
                          <a:spcPts val="0"/>
                        </a:spcBef>
                        <a:spcAft>
                          <a:spcPts val="800"/>
                        </a:spcAft>
                      </a:pPr>
                      <a:r>
                        <a:rPr lang="en-GB" sz="1000">
                          <a:effectLst/>
                        </a:rPr>
                        <a:t>Mission_Outcome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nSpc>
                          <a:spcPct val="107000"/>
                        </a:lnSpc>
                        <a:spcBef>
                          <a:spcPts val="0"/>
                        </a:spcBef>
                        <a:spcAft>
                          <a:spcPts val="800"/>
                        </a:spcAft>
                      </a:pPr>
                      <a:r>
                        <a:rPr lang="en-GB" sz="1000">
                          <a:effectLst/>
                        </a:rPr>
                        <a:t>Landing_Outcome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extLst>
                  <a:ext uri="{0D108BD9-81ED-4DB2-BD59-A6C34878D82A}">
                    <a16:rowId xmlns:a16="http://schemas.microsoft.com/office/drawing/2014/main" val="3998264041"/>
                  </a:ext>
                </a:extLst>
              </a:tr>
              <a:tr h="599836">
                <a:tc>
                  <a:txBody>
                    <a:bodyPr/>
                    <a:lstStyle/>
                    <a:p>
                      <a:pPr marL="0" marR="0" algn="ctr">
                        <a:lnSpc>
                          <a:spcPct val="107000"/>
                        </a:lnSpc>
                        <a:spcBef>
                          <a:spcPts val="0"/>
                        </a:spcBef>
                        <a:spcAft>
                          <a:spcPts val="800"/>
                        </a:spcAft>
                      </a:pPr>
                      <a:r>
                        <a:rPr lang="en-GB" sz="1000" dirty="0">
                          <a:effectLst/>
                        </a:rPr>
                        <a:t>04-06-2010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dirty="0">
                          <a:effectLst/>
                        </a:rPr>
                        <a:t>CCAFS LC-40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dirty="0">
                          <a:effectLst/>
                        </a:rPr>
                        <a:t>LEO</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dirty="0">
                          <a:effectLst/>
                        </a:rPr>
                        <a:t>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800"/>
                        </a:spcAft>
                      </a:pPr>
                      <a:r>
                        <a:rPr lang="en-GB" sz="1000" dirty="0">
                          <a:effectLst/>
                        </a:rPr>
                        <a:t>SpaceX</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dirty="0">
                          <a:effectLst/>
                        </a:rPr>
                        <a:t>Success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dirty="0">
                          <a:effectLst/>
                        </a:rPr>
                        <a:t>Failure (parachute)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extLst>
                  <a:ext uri="{0D108BD9-81ED-4DB2-BD59-A6C34878D82A}">
                    <a16:rowId xmlns:a16="http://schemas.microsoft.com/office/drawing/2014/main" val="3417396416"/>
                  </a:ext>
                </a:extLst>
              </a:tr>
              <a:tr h="434383">
                <a:tc>
                  <a:txBody>
                    <a:bodyPr/>
                    <a:lstStyle/>
                    <a:p>
                      <a:pPr marL="0" marR="0" algn="ctr">
                        <a:lnSpc>
                          <a:spcPct val="107000"/>
                        </a:lnSpc>
                        <a:spcBef>
                          <a:spcPts val="0"/>
                        </a:spcBef>
                        <a:spcAft>
                          <a:spcPts val="800"/>
                        </a:spcAft>
                      </a:pPr>
                      <a:r>
                        <a:rPr lang="en-GB" sz="1000">
                          <a:effectLst/>
                        </a:rPr>
                        <a:t>08-12-2010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CCAFS LC-40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LEO (ISS)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800"/>
                        </a:spcAft>
                      </a:pPr>
                      <a:r>
                        <a:rPr lang="en-GB" sz="1000">
                          <a:effectLst/>
                        </a:rPr>
                        <a:t>NASA (COTS) NRO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Success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dirty="0">
                          <a:effectLst/>
                        </a:rPr>
                        <a:t>Failure (parachute)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extLst>
                  <a:ext uri="{0D108BD9-81ED-4DB2-BD59-A6C34878D82A}">
                    <a16:rowId xmlns:a16="http://schemas.microsoft.com/office/drawing/2014/main" val="1011969036"/>
                  </a:ext>
                </a:extLst>
              </a:tr>
              <a:tr h="436089">
                <a:tc>
                  <a:txBody>
                    <a:bodyPr/>
                    <a:lstStyle/>
                    <a:p>
                      <a:pPr marL="0" marR="0" algn="ctr">
                        <a:lnSpc>
                          <a:spcPct val="107000"/>
                        </a:lnSpc>
                        <a:spcBef>
                          <a:spcPts val="0"/>
                        </a:spcBef>
                        <a:spcAft>
                          <a:spcPts val="800"/>
                        </a:spcAft>
                      </a:pPr>
                      <a:r>
                        <a:rPr lang="en-GB" sz="1000">
                          <a:effectLst/>
                        </a:rPr>
                        <a:t>22-05-2012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CCAFS LC-40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LEO (ISS)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525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800"/>
                        </a:spcAft>
                      </a:pPr>
                      <a:r>
                        <a:rPr lang="en-GB" sz="1000">
                          <a:effectLst/>
                        </a:rPr>
                        <a:t>NASA (COTS)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Success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dirty="0">
                          <a:effectLst/>
                        </a:rPr>
                        <a:t>No attempt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extLst>
                  <a:ext uri="{0D108BD9-81ED-4DB2-BD59-A6C34878D82A}">
                    <a16:rowId xmlns:a16="http://schemas.microsoft.com/office/drawing/2014/main" val="3915394188"/>
                  </a:ext>
                </a:extLst>
              </a:tr>
              <a:tr h="417326">
                <a:tc>
                  <a:txBody>
                    <a:bodyPr/>
                    <a:lstStyle/>
                    <a:p>
                      <a:pPr marL="0" marR="0" algn="ctr">
                        <a:lnSpc>
                          <a:spcPct val="107000"/>
                        </a:lnSpc>
                        <a:spcBef>
                          <a:spcPts val="0"/>
                        </a:spcBef>
                        <a:spcAft>
                          <a:spcPts val="800"/>
                        </a:spcAft>
                      </a:pPr>
                      <a:r>
                        <a:rPr lang="en-GB" sz="1000">
                          <a:effectLst/>
                        </a:rPr>
                        <a:t>08-10-2012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CCAFS LC-40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LEO (ISS)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500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800"/>
                        </a:spcAft>
                      </a:pPr>
                      <a:r>
                        <a:rPr lang="en-GB" sz="1000">
                          <a:effectLst/>
                        </a:rPr>
                        <a:t>NASA (CRS)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Success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dirty="0">
                          <a:effectLst/>
                        </a:rPr>
                        <a:t>No attempt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extLst>
                  <a:ext uri="{0D108BD9-81ED-4DB2-BD59-A6C34878D82A}">
                    <a16:rowId xmlns:a16="http://schemas.microsoft.com/office/drawing/2014/main" val="22357443"/>
                  </a:ext>
                </a:extLst>
              </a:tr>
              <a:tr h="417326">
                <a:tc>
                  <a:txBody>
                    <a:bodyPr/>
                    <a:lstStyle/>
                    <a:p>
                      <a:pPr marL="0" marR="0" algn="ctr">
                        <a:lnSpc>
                          <a:spcPct val="107000"/>
                        </a:lnSpc>
                        <a:spcBef>
                          <a:spcPts val="0"/>
                        </a:spcBef>
                        <a:spcAft>
                          <a:spcPts val="800"/>
                        </a:spcAft>
                      </a:pPr>
                      <a:r>
                        <a:rPr lang="en-GB" sz="1000">
                          <a:effectLst/>
                        </a:rPr>
                        <a:t>01-03-2013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CCAFS LC-40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LEO (ISS)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677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800"/>
                        </a:spcAft>
                      </a:pPr>
                      <a:r>
                        <a:rPr lang="en-GB" sz="1000">
                          <a:effectLst/>
                        </a:rPr>
                        <a:t>NASA (CRS)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a:effectLst/>
                        </a:rPr>
                        <a:t>Success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tc>
                  <a:txBody>
                    <a:bodyPr/>
                    <a:lstStyle/>
                    <a:p>
                      <a:pPr marL="0" marR="0" algn="ctr">
                        <a:lnSpc>
                          <a:spcPct val="107000"/>
                        </a:lnSpc>
                        <a:spcBef>
                          <a:spcPts val="0"/>
                        </a:spcBef>
                        <a:spcAft>
                          <a:spcPts val="800"/>
                        </a:spcAft>
                      </a:pPr>
                      <a:r>
                        <a:rPr lang="en-GB" sz="1000" dirty="0">
                          <a:effectLst/>
                        </a:rPr>
                        <a:t>No attempt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81873" marR="81873" marT="40937" marB="40937" anchor="ctr"/>
                </a:tc>
                <a:extLst>
                  <a:ext uri="{0D108BD9-81ED-4DB2-BD59-A6C34878D82A}">
                    <a16:rowId xmlns:a16="http://schemas.microsoft.com/office/drawing/2014/main" val="142828151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1D0FFF97-BD78-4C34-D3B4-B2667D2DBEAD}"/>
              </a:ext>
            </a:extLst>
          </p:cNvPr>
          <p:cNvSpPr txBox="1">
            <a:spLocks/>
          </p:cNvSpPr>
          <p:nvPr/>
        </p:nvSpPr>
        <p:spPr>
          <a:xfrm>
            <a:off x="337391" y="1349109"/>
            <a:ext cx="11048364" cy="93664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carried by boosters launched by NASA .</a:t>
            </a:r>
          </a:p>
          <a:p>
            <a:pPr>
              <a:lnSpc>
                <a:spcPct val="100000"/>
              </a:lnSpc>
              <a:spcBef>
                <a:spcPts val="1400"/>
              </a:spcBef>
            </a:pPr>
            <a:r>
              <a:rPr lang="en-US" sz="2200" i="1"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NASA (CRS)</a:t>
            </a:r>
            <a:r>
              <a:rPr lang="en-US" sz="2200" dirty="0">
                <a:solidFill>
                  <a:schemeClr val="accent3">
                    <a:lumMod val="25000"/>
                  </a:schemeClr>
                </a:solidFill>
                <a:latin typeface="Abadi" panose="020B0604020104020204" pitchFamily="34" charset="0"/>
              </a:rPr>
              <a:t> had a relatively high total payload mass than the other NASA customers</a:t>
            </a:r>
          </a:p>
        </p:txBody>
      </p:sp>
      <p:graphicFrame>
        <p:nvGraphicFramePr>
          <p:cNvPr id="6" name="Table 5">
            <a:extLst>
              <a:ext uri="{FF2B5EF4-FFF2-40B4-BE49-F238E27FC236}">
                <a16:creationId xmlns:a16="http://schemas.microsoft.com/office/drawing/2014/main" id="{8EF2CFA5-FCE1-13E5-FCBC-06E639906CB4}"/>
              </a:ext>
            </a:extLst>
          </p:cNvPr>
          <p:cNvGraphicFramePr>
            <a:graphicFrameLocks noGrp="1"/>
          </p:cNvGraphicFramePr>
          <p:nvPr>
            <p:extLst>
              <p:ext uri="{D42A27DB-BD31-4B8C-83A1-F6EECF244321}">
                <p14:modId xmlns:p14="http://schemas.microsoft.com/office/powerpoint/2010/main" val="3319143241"/>
              </p:ext>
            </p:extLst>
          </p:nvPr>
        </p:nvGraphicFramePr>
        <p:xfrm>
          <a:off x="3477229" y="2349746"/>
          <a:ext cx="5400803" cy="4445000"/>
        </p:xfrm>
        <a:graphic>
          <a:graphicData uri="http://schemas.openxmlformats.org/drawingml/2006/table">
            <a:tbl>
              <a:tblPr firstRow="1" bandRow="1">
                <a:tableStyleId>{5C22544A-7EE6-4342-B048-85BDC9FD1C3A}</a:tableStyleId>
              </a:tblPr>
              <a:tblGrid>
                <a:gridCol w="3235516">
                  <a:extLst>
                    <a:ext uri="{9D8B030D-6E8A-4147-A177-3AD203B41FA5}">
                      <a16:colId xmlns:a16="http://schemas.microsoft.com/office/drawing/2014/main" val="20000"/>
                    </a:ext>
                  </a:extLst>
                </a:gridCol>
                <a:gridCol w="2165287">
                  <a:extLst>
                    <a:ext uri="{9D8B030D-6E8A-4147-A177-3AD203B41FA5}">
                      <a16:colId xmlns:a16="http://schemas.microsoft.com/office/drawing/2014/main" val="20001"/>
                    </a:ext>
                  </a:extLst>
                </a:gridCol>
              </a:tblGrid>
              <a:tr h="354599">
                <a:tc>
                  <a:txBody>
                    <a:bodyPr/>
                    <a:lstStyle/>
                    <a:p>
                      <a:pPr algn="r" fontAlgn="ctr"/>
                      <a:r>
                        <a:rPr lang="en-GB" b="1" dirty="0">
                          <a:effectLst/>
                        </a:rPr>
                        <a:t>Customer</a:t>
                      </a:r>
                    </a:p>
                  </a:txBody>
                  <a:tcPr anchor="ctr"/>
                </a:tc>
                <a:tc>
                  <a:txBody>
                    <a:bodyPr/>
                    <a:lstStyle/>
                    <a:p>
                      <a:pPr algn="r" fontAlgn="ctr"/>
                      <a:r>
                        <a:rPr lang="en-GB" b="1">
                          <a:effectLst/>
                        </a:rPr>
                        <a:t>Total_Payload_Mass</a:t>
                      </a:r>
                    </a:p>
                  </a:txBody>
                  <a:tcPr anchor="ctr"/>
                </a:tc>
                <a:extLst>
                  <a:ext uri="{0D108BD9-81ED-4DB2-BD59-A6C34878D82A}">
                    <a16:rowId xmlns:a16="http://schemas.microsoft.com/office/drawing/2014/main" val="10000"/>
                  </a:ext>
                </a:extLst>
              </a:tr>
              <a:tr h="370840">
                <a:tc>
                  <a:txBody>
                    <a:bodyPr/>
                    <a:lstStyle/>
                    <a:p>
                      <a:pPr algn="r" fontAlgn="ctr"/>
                      <a:r>
                        <a:rPr lang="en-GB">
                          <a:effectLst/>
                        </a:rPr>
                        <a:t>NASA (CRS)</a:t>
                      </a:r>
                    </a:p>
                  </a:txBody>
                  <a:tcPr anchor="ctr"/>
                </a:tc>
                <a:tc>
                  <a:txBody>
                    <a:bodyPr/>
                    <a:lstStyle/>
                    <a:p>
                      <a:pPr algn="r" fontAlgn="ctr"/>
                      <a:r>
                        <a:rPr lang="en-GB" dirty="0">
                          <a:effectLst/>
                        </a:rPr>
                        <a:t>45596</a:t>
                      </a:r>
                    </a:p>
                  </a:txBody>
                  <a:tcPr anchor="ctr"/>
                </a:tc>
                <a:extLst>
                  <a:ext uri="{0D108BD9-81ED-4DB2-BD59-A6C34878D82A}">
                    <a16:rowId xmlns:a16="http://schemas.microsoft.com/office/drawing/2014/main" val="10001"/>
                  </a:ext>
                </a:extLst>
              </a:tr>
              <a:tr h="370840">
                <a:tc>
                  <a:txBody>
                    <a:bodyPr/>
                    <a:lstStyle/>
                    <a:p>
                      <a:pPr algn="r" fontAlgn="ctr"/>
                      <a:r>
                        <a:rPr lang="en-GB">
                          <a:effectLst/>
                        </a:rPr>
                        <a:t>NASA (CCDev)</a:t>
                      </a:r>
                    </a:p>
                  </a:txBody>
                  <a:tcPr anchor="ctr"/>
                </a:tc>
                <a:tc>
                  <a:txBody>
                    <a:bodyPr/>
                    <a:lstStyle/>
                    <a:p>
                      <a:pPr algn="r" fontAlgn="ctr"/>
                      <a:r>
                        <a:rPr lang="en-GB">
                          <a:effectLst/>
                        </a:rPr>
                        <a:t>12530</a:t>
                      </a:r>
                    </a:p>
                  </a:txBody>
                  <a:tcPr anchor="ctr"/>
                </a:tc>
                <a:extLst>
                  <a:ext uri="{0D108BD9-81ED-4DB2-BD59-A6C34878D82A}">
                    <a16:rowId xmlns:a16="http://schemas.microsoft.com/office/drawing/2014/main" val="10002"/>
                  </a:ext>
                </a:extLst>
              </a:tr>
              <a:tr h="370840">
                <a:tc>
                  <a:txBody>
                    <a:bodyPr/>
                    <a:lstStyle/>
                    <a:p>
                      <a:pPr algn="r" fontAlgn="ctr"/>
                      <a:r>
                        <a:rPr lang="en-GB">
                          <a:effectLst/>
                        </a:rPr>
                        <a:t>NASA (CCP)</a:t>
                      </a:r>
                    </a:p>
                  </a:txBody>
                  <a:tcPr anchor="ctr"/>
                </a:tc>
                <a:tc>
                  <a:txBody>
                    <a:bodyPr/>
                    <a:lstStyle/>
                    <a:p>
                      <a:pPr algn="r" fontAlgn="ctr"/>
                      <a:r>
                        <a:rPr lang="en-GB">
                          <a:effectLst/>
                        </a:rPr>
                        <a:t>12500</a:t>
                      </a:r>
                    </a:p>
                  </a:txBody>
                  <a:tcPr anchor="ctr"/>
                </a:tc>
                <a:extLst>
                  <a:ext uri="{0D108BD9-81ED-4DB2-BD59-A6C34878D82A}">
                    <a16:rowId xmlns:a16="http://schemas.microsoft.com/office/drawing/2014/main" val="10003"/>
                  </a:ext>
                </a:extLst>
              </a:tr>
              <a:tr h="370840">
                <a:tc>
                  <a:txBody>
                    <a:bodyPr/>
                    <a:lstStyle/>
                    <a:p>
                      <a:pPr algn="r" fontAlgn="ctr"/>
                      <a:r>
                        <a:rPr lang="en-GB">
                          <a:effectLst/>
                        </a:rPr>
                        <a:t>NASA (CCD)</a:t>
                      </a:r>
                    </a:p>
                  </a:txBody>
                  <a:tcPr anchor="ctr"/>
                </a:tc>
                <a:tc>
                  <a:txBody>
                    <a:bodyPr/>
                    <a:lstStyle/>
                    <a:p>
                      <a:pPr algn="r" fontAlgn="ctr"/>
                      <a:r>
                        <a:rPr lang="en-GB">
                          <a:effectLst/>
                        </a:rPr>
                        <a:t>12055</a:t>
                      </a:r>
                    </a:p>
                  </a:txBody>
                  <a:tcPr anchor="ctr"/>
                </a:tc>
                <a:extLst>
                  <a:ext uri="{0D108BD9-81ED-4DB2-BD59-A6C34878D82A}">
                    <a16:rowId xmlns:a16="http://schemas.microsoft.com/office/drawing/2014/main" val="10004"/>
                  </a:ext>
                </a:extLst>
              </a:tr>
              <a:tr h="370840">
                <a:tc>
                  <a:txBody>
                    <a:bodyPr/>
                    <a:lstStyle/>
                    <a:p>
                      <a:pPr algn="r" fontAlgn="ctr"/>
                      <a:r>
                        <a:rPr lang="en-GB">
                          <a:effectLst/>
                        </a:rPr>
                        <a:t>NASA (CTS)</a:t>
                      </a:r>
                    </a:p>
                  </a:txBody>
                  <a:tcPr anchor="ctr"/>
                </a:tc>
                <a:tc>
                  <a:txBody>
                    <a:bodyPr/>
                    <a:lstStyle/>
                    <a:p>
                      <a:pPr algn="r" fontAlgn="ctr"/>
                      <a:r>
                        <a:rPr lang="en-GB">
                          <a:effectLst/>
                        </a:rPr>
                        <a:t>12050</a:t>
                      </a:r>
                    </a:p>
                  </a:txBody>
                  <a:tcPr anchor="ctr"/>
                </a:tc>
                <a:extLst>
                  <a:ext uri="{0D108BD9-81ED-4DB2-BD59-A6C34878D82A}">
                    <a16:rowId xmlns:a16="http://schemas.microsoft.com/office/drawing/2014/main" val="10005"/>
                  </a:ext>
                </a:extLst>
              </a:tr>
              <a:tr h="370840">
                <a:tc>
                  <a:txBody>
                    <a:bodyPr/>
                    <a:lstStyle/>
                    <a:p>
                      <a:pPr algn="r" fontAlgn="ctr"/>
                      <a:r>
                        <a:rPr lang="en-GB">
                          <a:effectLst/>
                        </a:rPr>
                        <a:t>NASA (CRS), Kacific 1</a:t>
                      </a:r>
                    </a:p>
                  </a:txBody>
                  <a:tcPr anchor="ctr"/>
                </a:tc>
                <a:tc>
                  <a:txBody>
                    <a:bodyPr/>
                    <a:lstStyle/>
                    <a:p>
                      <a:pPr algn="r" fontAlgn="ctr"/>
                      <a:r>
                        <a:rPr lang="en-GB">
                          <a:effectLst/>
                        </a:rPr>
                        <a:t>2617</a:t>
                      </a:r>
                    </a:p>
                  </a:txBody>
                  <a:tcPr anchor="ctr"/>
                </a:tc>
                <a:extLst>
                  <a:ext uri="{0D108BD9-81ED-4DB2-BD59-A6C34878D82A}">
                    <a16:rowId xmlns:a16="http://schemas.microsoft.com/office/drawing/2014/main" val="10006"/>
                  </a:ext>
                </a:extLst>
              </a:tr>
              <a:tr h="370840">
                <a:tc>
                  <a:txBody>
                    <a:bodyPr/>
                    <a:lstStyle/>
                    <a:p>
                      <a:pPr algn="r" fontAlgn="ctr"/>
                      <a:r>
                        <a:rPr lang="en-GB">
                          <a:effectLst/>
                        </a:rPr>
                        <a:t>NASA / NOAA / ESA / EUMETSAT</a:t>
                      </a:r>
                    </a:p>
                  </a:txBody>
                  <a:tcPr anchor="ctr"/>
                </a:tc>
                <a:tc>
                  <a:txBody>
                    <a:bodyPr/>
                    <a:lstStyle/>
                    <a:p>
                      <a:pPr algn="r" fontAlgn="ctr"/>
                      <a:r>
                        <a:rPr lang="en-GB">
                          <a:effectLst/>
                        </a:rPr>
                        <a:t>1192</a:t>
                      </a:r>
                    </a:p>
                  </a:txBody>
                  <a:tcPr anchor="ctr"/>
                </a:tc>
                <a:extLst>
                  <a:ext uri="{0D108BD9-81ED-4DB2-BD59-A6C34878D82A}">
                    <a16:rowId xmlns:a16="http://schemas.microsoft.com/office/drawing/2014/main" val="10007"/>
                  </a:ext>
                </a:extLst>
              </a:tr>
              <a:tr h="370840">
                <a:tc>
                  <a:txBody>
                    <a:bodyPr/>
                    <a:lstStyle/>
                    <a:p>
                      <a:pPr algn="r" fontAlgn="ctr"/>
                      <a:r>
                        <a:rPr lang="en-GB">
                          <a:effectLst/>
                        </a:rPr>
                        <a:t>NASA (LSP) NOAA CNES</a:t>
                      </a:r>
                    </a:p>
                  </a:txBody>
                  <a:tcPr anchor="ctr"/>
                </a:tc>
                <a:tc>
                  <a:txBody>
                    <a:bodyPr/>
                    <a:lstStyle/>
                    <a:p>
                      <a:pPr algn="r" fontAlgn="ctr"/>
                      <a:r>
                        <a:rPr lang="en-GB">
                          <a:effectLst/>
                        </a:rPr>
                        <a:t>553</a:t>
                      </a:r>
                    </a:p>
                  </a:txBody>
                  <a:tcPr anchor="ctr"/>
                </a:tc>
                <a:extLst>
                  <a:ext uri="{0D108BD9-81ED-4DB2-BD59-A6C34878D82A}">
                    <a16:rowId xmlns:a16="http://schemas.microsoft.com/office/drawing/2014/main" val="10008"/>
                  </a:ext>
                </a:extLst>
              </a:tr>
              <a:tr h="370840">
                <a:tc>
                  <a:txBody>
                    <a:bodyPr/>
                    <a:lstStyle/>
                    <a:p>
                      <a:pPr algn="r" fontAlgn="ctr"/>
                      <a:r>
                        <a:rPr lang="en-GB">
                          <a:effectLst/>
                        </a:rPr>
                        <a:t>NASA (COTS)</a:t>
                      </a:r>
                    </a:p>
                  </a:txBody>
                  <a:tcPr anchor="ctr"/>
                </a:tc>
                <a:tc>
                  <a:txBody>
                    <a:bodyPr/>
                    <a:lstStyle/>
                    <a:p>
                      <a:pPr algn="r" fontAlgn="ctr"/>
                      <a:r>
                        <a:rPr lang="en-GB">
                          <a:effectLst/>
                        </a:rPr>
                        <a:t>525</a:t>
                      </a:r>
                    </a:p>
                  </a:txBody>
                  <a:tcPr anchor="ctr"/>
                </a:tc>
                <a:extLst>
                  <a:ext uri="{0D108BD9-81ED-4DB2-BD59-A6C34878D82A}">
                    <a16:rowId xmlns:a16="http://schemas.microsoft.com/office/drawing/2014/main" val="10009"/>
                  </a:ext>
                </a:extLst>
              </a:tr>
              <a:tr h="370840">
                <a:tc>
                  <a:txBody>
                    <a:bodyPr/>
                    <a:lstStyle/>
                    <a:p>
                      <a:pPr algn="r" fontAlgn="ctr"/>
                      <a:r>
                        <a:rPr lang="en-GB">
                          <a:effectLst/>
                        </a:rPr>
                        <a:t>NASA (LSP)</a:t>
                      </a:r>
                    </a:p>
                  </a:txBody>
                  <a:tcPr anchor="ctr"/>
                </a:tc>
                <a:tc>
                  <a:txBody>
                    <a:bodyPr/>
                    <a:lstStyle/>
                    <a:p>
                      <a:pPr algn="r" fontAlgn="ctr"/>
                      <a:r>
                        <a:rPr lang="en-GB">
                          <a:effectLst/>
                        </a:rPr>
                        <a:t>362</a:t>
                      </a:r>
                    </a:p>
                  </a:txBody>
                  <a:tcPr anchor="ctr"/>
                </a:tc>
                <a:extLst>
                  <a:ext uri="{0D108BD9-81ED-4DB2-BD59-A6C34878D82A}">
                    <a16:rowId xmlns:a16="http://schemas.microsoft.com/office/drawing/2014/main" val="10010"/>
                  </a:ext>
                </a:extLst>
              </a:tr>
              <a:tr h="370840">
                <a:tc>
                  <a:txBody>
                    <a:bodyPr/>
                    <a:lstStyle/>
                    <a:p>
                      <a:pPr algn="r" fontAlgn="ctr"/>
                      <a:r>
                        <a:rPr lang="en-GB" dirty="0">
                          <a:effectLst/>
                        </a:rPr>
                        <a:t>NASA (COTS) NRO</a:t>
                      </a:r>
                    </a:p>
                  </a:txBody>
                  <a:tcPr anchor="ctr"/>
                </a:tc>
                <a:tc>
                  <a:txBody>
                    <a:bodyPr/>
                    <a:lstStyle/>
                    <a:p>
                      <a:pPr algn="r" fontAlgn="ctr"/>
                      <a:r>
                        <a:rPr lang="en-GB" dirty="0">
                          <a:effectLst/>
                        </a:rPr>
                        <a:t>0</a:t>
                      </a:r>
                    </a:p>
                  </a:txBody>
                  <a:tcPr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7F4B388E-2F96-11F4-16BC-BB9488B2C131}"/>
              </a:ext>
            </a:extLst>
          </p:cNvPr>
          <p:cNvSpPr txBox="1">
            <a:spLocks/>
          </p:cNvSpPr>
          <p:nvPr/>
        </p:nvSpPr>
        <p:spPr>
          <a:xfrm>
            <a:off x="770012" y="1537519"/>
            <a:ext cx="8865602" cy="8418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F9 v1.1 was 2928.4 kg.</a:t>
            </a:r>
          </a:p>
        </p:txBody>
      </p:sp>
      <p:graphicFrame>
        <p:nvGraphicFramePr>
          <p:cNvPr id="6" name="Table 5">
            <a:extLst>
              <a:ext uri="{FF2B5EF4-FFF2-40B4-BE49-F238E27FC236}">
                <a16:creationId xmlns:a16="http://schemas.microsoft.com/office/drawing/2014/main" id="{9387B1B6-ADA8-E06A-C68C-CE1FA4C278E0}"/>
              </a:ext>
            </a:extLst>
          </p:cNvPr>
          <p:cNvGraphicFramePr>
            <a:graphicFrameLocks noGrp="1"/>
          </p:cNvGraphicFramePr>
          <p:nvPr>
            <p:extLst>
              <p:ext uri="{D42A27DB-BD31-4B8C-83A1-F6EECF244321}">
                <p14:modId xmlns:p14="http://schemas.microsoft.com/office/powerpoint/2010/main" val="1317431430"/>
              </p:ext>
            </p:extLst>
          </p:nvPr>
        </p:nvGraphicFramePr>
        <p:xfrm>
          <a:off x="1066800" y="2251873"/>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fontAlgn="ctr"/>
                      <a:r>
                        <a:rPr lang="en-GB" b="1" dirty="0" err="1">
                          <a:effectLst/>
                        </a:rPr>
                        <a:t>Average_Payload_Mass</a:t>
                      </a:r>
                      <a:r>
                        <a:rPr lang="en-GB" b="1" dirty="0">
                          <a:effectLst/>
                        </a:rPr>
                        <a:t> (kg)</a:t>
                      </a:r>
                    </a:p>
                  </a:txBody>
                  <a:tcPr anchor="ctr"/>
                </a:tc>
                <a:tc>
                  <a:txBody>
                    <a:bodyPr/>
                    <a:lstStyle/>
                    <a:p>
                      <a:pPr algn="ctr" fontAlgn="ctr"/>
                      <a:r>
                        <a:rPr lang="en-GB" b="1">
                          <a:effectLst/>
                        </a:rPr>
                        <a:t>Booster_Version</a:t>
                      </a:r>
                    </a:p>
                  </a:txBody>
                  <a:tcPr anchor="ctr"/>
                </a:tc>
                <a:extLst>
                  <a:ext uri="{0D108BD9-81ED-4DB2-BD59-A6C34878D82A}">
                    <a16:rowId xmlns:a16="http://schemas.microsoft.com/office/drawing/2014/main" val="10000"/>
                  </a:ext>
                </a:extLst>
              </a:tr>
              <a:tr h="370840">
                <a:tc>
                  <a:txBody>
                    <a:bodyPr/>
                    <a:lstStyle/>
                    <a:p>
                      <a:pPr algn="ctr" fontAlgn="ctr"/>
                      <a:r>
                        <a:rPr lang="en-GB">
                          <a:effectLst/>
                        </a:rPr>
                        <a:t>2928.4</a:t>
                      </a:r>
                    </a:p>
                  </a:txBody>
                  <a:tcPr anchor="ctr"/>
                </a:tc>
                <a:tc>
                  <a:txBody>
                    <a:bodyPr/>
                    <a:lstStyle/>
                    <a:p>
                      <a:pPr algn="ctr" fontAlgn="ctr"/>
                      <a:r>
                        <a:rPr lang="en-GB" dirty="0">
                          <a:effectLst/>
                        </a:rPr>
                        <a:t>F9 v1.1</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42272"/>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 was December 22,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5925DE9A-92F2-CFEF-F0D1-00B9E717C304}"/>
              </a:ext>
            </a:extLst>
          </p:cNvPr>
          <p:cNvGraphicFramePr>
            <a:graphicFrameLocks noGrp="1"/>
          </p:cNvGraphicFramePr>
          <p:nvPr>
            <p:extLst>
              <p:ext uri="{D42A27DB-BD31-4B8C-83A1-F6EECF244321}">
                <p14:modId xmlns:p14="http://schemas.microsoft.com/office/powerpoint/2010/main" val="2850002799"/>
              </p:ext>
            </p:extLst>
          </p:nvPr>
        </p:nvGraphicFramePr>
        <p:xfrm>
          <a:off x="996152" y="2684811"/>
          <a:ext cx="8686800" cy="100330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498190">
                <a:tc>
                  <a:txBody>
                    <a:bodyPr/>
                    <a:lstStyle/>
                    <a:p>
                      <a:pPr algn="r" fontAlgn="ctr"/>
                      <a:r>
                        <a:rPr lang="en-GB" b="1" dirty="0">
                          <a:effectLst/>
                        </a:rPr>
                        <a:t>Date</a:t>
                      </a:r>
                    </a:p>
                  </a:txBody>
                  <a:tcPr anchor="ctr"/>
                </a:tc>
                <a:tc>
                  <a:txBody>
                    <a:bodyPr/>
                    <a:lstStyle/>
                    <a:p>
                      <a:pPr algn="r" fontAlgn="ctr"/>
                      <a:r>
                        <a:rPr lang="en-GB" b="1" dirty="0" err="1">
                          <a:effectLst/>
                        </a:rPr>
                        <a:t>Landing_Outcome</a:t>
                      </a:r>
                      <a:endParaRPr lang="en-GB" b="1" dirty="0">
                        <a:effectLst/>
                      </a:endParaRPr>
                    </a:p>
                  </a:txBody>
                  <a:tcPr anchor="ctr"/>
                </a:tc>
                <a:extLst>
                  <a:ext uri="{0D108BD9-81ED-4DB2-BD59-A6C34878D82A}">
                    <a16:rowId xmlns:a16="http://schemas.microsoft.com/office/drawing/2014/main" val="10000"/>
                  </a:ext>
                </a:extLst>
              </a:tr>
              <a:tr h="505110">
                <a:tc>
                  <a:txBody>
                    <a:bodyPr/>
                    <a:lstStyle/>
                    <a:p>
                      <a:pPr algn="r" fontAlgn="ctr"/>
                      <a:r>
                        <a:rPr lang="en-GB" dirty="0">
                          <a:effectLst/>
                        </a:rPr>
                        <a:t>22-12-2015</a:t>
                      </a:r>
                    </a:p>
                  </a:txBody>
                  <a:tcPr anchor="ctr"/>
                </a:tc>
                <a:tc>
                  <a:txBody>
                    <a:bodyPr/>
                    <a:lstStyle/>
                    <a:p>
                      <a:pPr algn="r" fontAlgn="ctr"/>
                      <a:r>
                        <a:rPr lang="en-GB" dirty="0">
                          <a:effectLst/>
                        </a:rPr>
                        <a:t>Success (ground pad)</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2428"/>
            <a:ext cx="10389602" cy="1663727"/>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This confirms that low payload mass have a positive impact on the landing outcome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8CCF2CC3-D06A-9C64-946F-E3C4E66D23C3}"/>
              </a:ext>
            </a:extLst>
          </p:cNvPr>
          <p:cNvGraphicFramePr>
            <a:graphicFrameLocks noGrp="1"/>
          </p:cNvGraphicFramePr>
          <p:nvPr>
            <p:extLst>
              <p:ext uri="{D42A27DB-BD31-4B8C-83A1-F6EECF244321}">
                <p14:modId xmlns:p14="http://schemas.microsoft.com/office/powerpoint/2010/main" val="322099634"/>
              </p:ext>
            </p:extLst>
          </p:nvPr>
        </p:nvGraphicFramePr>
        <p:xfrm>
          <a:off x="1008626" y="3298117"/>
          <a:ext cx="9258300" cy="2188635"/>
        </p:xfrm>
        <a:graphic>
          <a:graphicData uri="http://schemas.openxmlformats.org/drawingml/2006/table">
            <a:tbl>
              <a:tblPr firstRow="1" bandRow="1">
                <a:tableStyleId>{5C22544A-7EE6-4342-B048-85BDC9FD1C3A}</a:tableStyleId>
              </a:tblPr>
              <a:tblGrid>
                <a:gridCol w="30861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3086100">
                  <a:extLst>
                    <a:ext uri="{9D8B030D-6E8A-4147-A177-3AD203B41FA5}">
                      <a16:colId xmlns:a16="http://schemas.microsoft.com/office/drawing/2014/main" val="20002"/>
                    </a:ext>
                  </a:extLst>
                </a:gridCol>
              </a:tblGrid>
              <a:tr h="437727">
                <a:tc>
                  <a:txBody>
                    <a:bodyPr/>
                    <a:lstStyle/>
                    <a:p>
                      <a:pPr algn="r" fontAlgn="ctr"/>
                      <a:r>
                        <a:rPr lang="en-GB">
                          <a:effectLst/>
                        </a:rPr>
                        <a:t>Booster_Version</a:t>
                      </a:r>
                      <a:endParaRPr lang="en-GB" b="1">
                        <a:effectLst/>
                      </a:endParaRPr>
                    </a:p>
                  </a:txBody>
                  <a:tcPr anchor="ctr"/>
                </a:tc>
                <a:tc>
                  <a:txBody>
                    <a:bodyPr/>
                    <a:lstStyle/>
                    <a:p>
                      <a:pPr algn="r" fontAlgn="ctr"/>
                      <a:r>
                        <a:rPr lang="en-GB" dirty="0">
                          <a:effectLst/>
                        </a:rPr>
                        <a:t>PAYLOAD_MASS__KG_</a:t>
                      </a:r>
                      <a:endParaRPr lang="en-GB" b="1" dirty="0">
                        <a:effectLst/>
                      </a:endParaRPr>
                    </a:p>
                  </a:txBody>
                  <a:tcPr anchor="ctr"/>
                </a:tc>
                <a:tc>
                  <a:txBody>
                    <a:bodyPr/>
                    <a:lstStyle/>
                    <a:p>
                      <a:pPr algn="r" fontAlgn="ctr"/>
                      <a:r>
                        <a:rPr lang="en-GB">
                          <a:effectLst/>
                        </a:rPr>
                        <a:t>Landing_Outcome</a:t>
                      </a:r>
                      <a:endParaRPr lang="en-GB" b="1">
                        <a:effectLst/>
                      </a:endParaRPr>
                    </a:p>
                  </a:txBody>
                  <a:tcPr anchor="ctr"/>
                </a:tc>
                <a:extLst>
                  <a:ext uri="{0D108BD9-81ED-4DB2-BD59-A6C34878D82A}">
                    <a16:rowId xmlns:a16="http://schemas.microsoft.com/office/drawing/2014/main" val="10000"/>
                  </a:ext>
                </a:extLst>
              </a:tr>
              <a:tr h="437727">
                <a:tc>
                  <a:txBody>
                    <a:bodyPr/>
                    <a:lstStyle/>
                    <a:p>
                      <a:pPr algn="r" fontAlgn="ctr"/>
                      <a:r>
                        <a:rPr lang="en-GB">
                          <a:effectLst/>
                        </a:rPr>
                        <a:t>F9 FT B1022</a:t>
                      </a:r>
                    </a:p>
                  </a:txBody>
                  <a:tcPr anchor="ctr"/>
                </a:tc>
                <a:tc>
                  <a:txBody>
                    <a:bodyPr/>
                    <a:lstStyle/>
                    <a:p>
                      <a:pPr algn="r" fontAlgn="ctr"/>
                      <a:r>
                        <a:rPr lang="en-GB">
                          <a:effectLst/>
                        </a:rPr>
                        <a:t>4696</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1"/>
                  </a:ext>
                </a:extLst>
              </a:tr>
              <a:tr h="437727">
                <a:tc>
                  <a:txBody>
                    <a:bodyPr/>
                    <a:lstStyle/>
                    <a:p>
                      <a:pPr algn="r" fontAlgn="ctr"/>
                      <a:r>
                        <a:rPr lang="en-GB" dirty="0">
                          <a:effectLst/>
                        </a:rPr>
                        <a:t>F9 FT B1026</a:t>
                      </a:r>
                    </a:p>
                  </a:txBody>
                  <a:tcPr anchor="ctr"/>
                </a:tc>
                <a:tc>
                  <a:txBody>
                    <a:bodyPr/>
                    <a:lstStyle/>
                    <a:p>
                      <a:pPr algn="r" fontAlgn="ctr"/>
                      <a:r>
                        <a:rPr lang="en-GB">
                          <a:effectLst/>
                        </a:rPr>
                        <a:t>4600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2"/>
                  </a:ext>
                </a:extLst>
              </a:tr>
              <a:tr h="437727">
                <a:tc>
                  <a:txBody>
                    <a:bodyPr/>
                    <a:lstStyle/>
                    <a:p>
                      <a:pPr algn="r" fontAlgn="ctr"/>
                      <a:r>
                        <a:rPr lang="en-GB">
                          <a:effectLst/>
                        </a:rPr>
                        <a:t>F9 FT B1021.2</a:t>
                      </a:r>
                    </a:p>
                  </a:txBody>
                  <a:tcPr anchor="ctr"/>
                </a:tc>
                <a:tc>
                  <a:txBody>
                    <a:bodyPr/>
                    <a:lstStyle/>
                    <a:p>
                      <a:pPr algn="r" fontAlgn="ctr"/>
                      <a:r>
                        <a:rPr lang="en-GB">
                          <a:effectLst/>
                        </a:rPr>
                        <a:t>5300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3"/>
                  </a:ext>
                </a:extLst>
              </a:tr>
              <a:tr h="437727">
                <a:tc>
                  <a:txBody>
                    <a:bodyPr/>
                    <a:lstStyle/>
                    <a:p>
                      <a:pPr algn="r" fontAlgn="ctr"/>
                      <a:r>
                        <a:rPr lang="en-GB">
                          <a:effectLst/>
                        </a:rPr>
                        <a:t>F9 FT B1031.2</a:t>
                      </a:r>
                    </a:p>
                  </a:txBody>
                  <a:tcPr anchor="ctr"/>
                </a:tc>
                <a:tc>
                  <a:txBody>
                    <a:bodyPr/>
                    <a:lstStyle/>
                    <a:p>
                      <a:pPr algn="r" fontAlgn="ctr"/>
                      <a:r>
                        <a:rPr lang="en-GB">
                          <a:effectLst/>
                        </a:rPr>
                        <a:t>5200</a:t>
                      </a:r>
                    </a:p>
                  </a:txBody>
                  <a:tcPr anchor="ctr"/>
                </a:tc>
                <a:tc>
                  <a:txBody>
                    <a:bodyPr/>
                    <a:lstStyle/>
                    <a:p>
                      <a:pPr algn="r" fontAlgn="ctr"/>
                      <a:r>
                        <a:rPr lang="en-GB" dirty="0">
                          <a:effectLst/>
                        </a:rPr>
                        <a:t>Success (drone ship)</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319514"/>
            <a:ext cx="10515599" cy="538222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Problem Definition</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CBS news has it that the most competitive businesses are those that effectively transform data relating to competitors into decision-relevant insights. Also, understanding a competitor will be easier if we develop a keen sense of market awareness and product quality.</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SpaceX designs, manufactures and launches rockets and spacecrafts and dominate the market because of the reusability of its rockets. However, not all rockets launched land successfully. The problem is how we can leverage this unsuccessful landing and develop methodologies to predict if a rocket would land successfully or not.</a:t>
            </a:r>
          </a:p>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Significance</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The machine learning models would enable our company, </a:t>
            </a:r>
            <a:r>
              <a:rPr lang="en-US" sz="1400" dirty="0" err="1">
                <a:solidFill>
                  <a:schemeClr val="accent3">
                    <a:lumMod val="25000"/>
                  </a:schemeClr>
                </a:solidFill>
                <a:latin typeface="Abadi" panose="020B0604020104020204" pitchFamily="34" charset="0"/>
              </a:rPr>
              <a:t>SpaceY</a:t>
            </a:r>
            <a:r>
              <a:rPr lang="en-US" sz="1400" dirty="0">
                <a:solidFill>
                  <a:schemeClr val="accent3">
                    <a:lumMod val="25000"/>
                  </a:schemeClr>
                </a:solidFill>
                <a:latin typeface="Abadi" panose="020B0604020104020204" pitchFamily="34" charset="0"/>
              </a:rPr>
              <a:t> to determine the success of rocket landing. This is particularly significant as a failed landing could lead to huge financial losses. The prediction would help the cost analysis and make better offers than SpaceX. </a:t>
            </a:r>
          </a:p>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Method Used:</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We collected data on SpaceX’s Falcon 9 rocket launches and used it to train Machine Learning models that will predict whether the first stage of the rocket will land successfully. This was done through the following ways:</a:t>
            </a:r>
          </a:p>
          <a:p>
            <a:pPr>
              <a:lnSpc>
                <a:spcPct val="100000"/>
              </a:lnSpc>
              <a:spcBef>
                <a:spcPts val="1400"/>
              </a:spcBef>
            </a:pPr>
            <a:r>
              <a:rPr lang="en-US" sz="1400" dirty="0">
                <a:solidFill>
                  <a:schemeClr val="accent3">
                    <a:lumMod val="25000"/>
                  </a:schemeClr>
                </a:solidFill>
                <a:latin typeface="Abadi" panose="020B0604020104020204" pitchFamily="34" charset="0"/>
              </a:rPr>
              <a:t>Harvesting data on SpaceX’s Falcon 9 rocket launches using API requests and Web Scraping</a:t>
            </a:r>
          </a:p>
          <a:p>
            <a:pPr>
              <a:lnSpc>
                <a:spcPct val="100000"/>
              </a:lnSpc>
              <a:spcBef>
                <a:spcPts val="1400"/>
              </a:spcBef>
            </a:pPr>
            <a:r>
              <a:rPr lang="en-US" sz="1400"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1400" dirty="0">
                <a:solidFill>
                  <a:schemeClr val="accent3">
                    <a:lumMod val="25000"/>
                  </a:schemeClr>
                </a:solidFill>
                <a:latin typeface="Abadi" panose="020B0604020104020204" pitchFamily="34" charset="0"/>
              </a:rPr>
              <a:t>Building predictive models using machine learning algorithms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49235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9FFD327D-CE53-920C-EE55-A9552D35F9F1}"/>
              </a:ext>
            </a:extLst>
          </p:cNvPr>
          <p:cNvGraphicFramePr>
            <a:graphicFrameLocks noGrp="1"/>
          </p:cNvGraphicFramePr>
          <p:nvPr>
            <p:extLst>
              <p:ext uri="{D42A27DB-BD31-4B8C-83A1-F6EECF244321}">
                <p14:modId xmlns:p14="http://schemas.microsoft.com/office/powerpoint/2010/main" val="948274033"/>
              </p:ext>
            </p:extLst>
          </p:nvPr>
        </p:nvGraphicFramePr>
        <p:xfrm>
          <a:off x="1133804" y="2654435"/>
          <a:ext cx="8098685" cy="2330521"/>
        </p:xfrm>
        <a:graphic>
          <a:graphicData uri="http://schemas.openxmlformats.org/drawingml/2006/table">
            <a:tbl>
              <a:tblPr firstRow="1" bandRow="1">
                <a:tableStyleId>{5C22544A-7EE6-4342-B048-85BDC9FD1C3A}</a:tableStyleId>
              </a:tblPr>
              <a:tblGrid>
                <a:gridCol w="5256100">
                  <a:extLst>
                    <a:ext uri="{9D8B030D-6E8A-4147-A177-3AD203B41FA5}">
                      <a16:colId xmlns:a16="http://schemas.microsoft.com/office/drawing/2014/main" val="20000"/>
                    </a:ext>
                  </a:extLst>
                </a:gridCol>
                <a:gridCol w="2842585">
                  <a:extLst>
                    <a:ext uri="{9D8B030D-6E8A-4147-A177-3AD203B41FA5}">
                      <a16:colId xmlns:a16="http://schemas.microsoft.com/office/drawing/2014/main" val="20001"/>
                    </a:ext>
                  </a:extLst>
                </a:gridCol>
              </a:tblGrid>
              <a:tr h="501615">
                <a:tc>
                  <a:txBody>
                    <a:bodyPr/>
                    <a:lstStyle/>
                    <a:p>
                      <a:pPr algn="ctr" fontAlgn="ctr"/>
                      <a:r>
                        <a:rPr lang="en-GB" b="1" dirty="0" err="1">
                          <a:effectLst/>
                        </a:rPr>
                        <a:t>Mission_Outcome</a:t>
                      </a:r>
                      <a:endParaRPr lang="en-GB" b="1" dirty="0">
                        <a:effectLst/>
                      </a:endParaRPr>
                    </a:p>
                  </a:txBody>
                  <a:tcPr anchor="ctr"/>
                </a:tc>
                <a:tc>
                  <a:txBody>
                    <a:bodyPr/>
                    <a:lstStyle/>
                    <a:p>
                      <a:pPr algn="ctr" fontAlgn="ctr"/>
                      <a:r>
                        <a:rPr lang="en-GB" b="1">
                          <a:effectLst/>
                        </a:rPr>
                        <a:t>Outcomes</a:t>
                      </a:r>
                    </a:p>
                  </a:txBody>
                  <a:tcPr anchor="ctr"/>
                </a:tc>
                <a:extLst>
                  <a:ext uri="{0D108BD9-81ED-4DB2-BD59-A6C34878D82A}">
                    <a16:rowId xmlns:a16="http://schemas.microsoft.com/office/drawing/2014/main" val="10000"/>
                  </a:ext>
                </a:extLst>
              </a:tr>
              <a:tr h="501615">
                <a:tc>
                  <a:txBody>
                    <a:bodyPr/>
                    <a:lstStyle/>
                    <a:p>
                      <a:pPr algn="ctr" fontAlgn="ctr"/>
                      <a:r>
                        <a:rPr lang="en-GB" dirty="0">
                          <a:effectLst/>
                        </a:rPr>
                        <a:t>Failure (in flight)</a:t>
                      </a:r>
                    </a:p>
                  </a:txBody>
                  <a:tcPr anchor="ctr"/>
                </a:tc>
                <a:tc>
                  <a:txBody>
                    <a:bodyPr/>
                    <a:lstStyle/>
                    <a:p>
                      <a:pPr algn="ctr" fontAlgn="ctr"/>
                      <a:r>
                        <a:rPr lang="en-GB">
                          <a:effectLst/>
                        </a:rPr>
                        <a:t>1</a:t>
                      </a:r>
                    </a:p>
                  </a:txBody>
                  <a:tcPr anchor="ctr"/>
                </a:tc>
                <a:extLst>
                  <a:ext uri="{0D108BD9-81ED-4DB2-BD59-A6C34878D82A}">
                    <a16:rowId xmlns:a16="http://schemas.microsoft.com/office/drawing/2014/main" val="10001"/>
                  </a:ext>
                </a:extLst>
              </a:tr>
              <a:tr h="501615">
                <a:tc>
                  <a:txBody>
                    <a:bodyPr/>
                    <a:lstStyle/>
                    <a:p>
                      <a:pPr algn="ctr" fontAlgn="ctr"/>
                      <a:r>
                        <a:rPr lang="en-GB" dirty="0">
                          <a:effectLst/>
                        </a:rPr>
                        <a:t>Success</a:t>
                      </a:r>
                    </a:p>
                  </a:txBody>
                  <a:tcPr anchor="ctr"/>
                </a:tc>
                <a:tc>
                  <a:txBody>
                    <a:bodyPr/>
                    <a:lstStyle/>
                    <a:p>
                      <a:pPr algn="ctr" fontAlgn="ctr"/>
                      <a:r>
                        <a:rPr lang="en-GB">
                          <a:effectLst/>
                        </a:rPr>
                        <a:t>99</a:t>
                      </a:r>
                    </a:p>
                  </a:txBody>
                  <a:tcPr anchor="ctr"/>
                </a:tc>
                <a:extLst>
                  <a:ext uri="{0D108BD9-81ED-4DB2-BD59-A6C34878D82A}">
                    <a16:rowId xmlns:a16="http://schemas.microsoft.com/office/drawing/2014/main" val="10002"/>
                  </a:ext>
                </a:extLst>
              </a:tr>
              <a:tr h="825676">
                <a:tc>
                  <a:txBody>
                    <a:bodyPr/>
                    <a:lstStyle/>
                    <a:p>
                      <a:pPr algn="ctr" fontAlgn="ctr"/>
                      <a:r>
                        <a:rPr lang="en-GB" dirty="0">
                          <a:effectLst/>
                        </a:rPr>
                        <a:t>Success (payload status unclear)</a:t>
                      </a:r>
                    </a:p>
                  </a:txBody>
                  <a:tcPr anchor="ctr"/>
                </a:tc>
                <a:tc>
                  <a:txBody>
                    <a:bodyPr/>
                    <a:lstStyle/>
                    <a:p>
                      <a:pPr algn="ctr" fontAlgn="ctr"/>
                      <a:r>
                        <a:rPr lang="en-GB" dirty="0">
                          <a:effectLst/>
                        </a:rPr>
                        <a:t>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7"/>
            <a:ext cx="9745589" cy="8880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Twelve (12) Boosters carried the maximum payload and all from the same manufacturers.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465FA5F7-F0A5-C7A6-B859-B90BD16F85E8}"/>
              </a:ext>
            </a:extLst>
          </p:cNvPr>
          <p:cNvGraphicFramePr>
            <a:graphicFrameLocks noGrp="1"/>
          </p:cNvGraphicFramePr>
          <p:nvPr>
            <p:extLst>
              <p:ext uri="{D42A27DB-BD31-4B8C-83A1-F6EECF244321}">
                <p14:modId xmlns:p14="http://schemas.microsoft.com/office/powerpoint/2010/main" val="1124800908"/>
              </p:ext>
            </p:extLst>
          </p:nvPr>
        </p:nvGraphicFramePr>
        <p:xfrm>
          <a:off x="3477229" y="1992198"/>
          <a:ext cx="4349248" cy="4754880"/>
        </p:xfrm>
        <a:graphic>
          <a:graphicData uri="http://schemas.openxmlformats.org/drawingml/2006/table">
            <a:tbl>
              <a:tblPr firstRow="1" bandRow="1">
                <a:tableStyleId>{5C22544A-7EE6-4342-B048-85BDC9FD1C3A}</a:tableStyleId>
              </a:tblPr>
              <a:tblGrid>
                <a:gridCol w="1865866">
                  <a:extLst>
                    <a:ext uri="{9D8B030D-6E8A-4147-A177-3AD203B41FA5}">
                      <a16:colId xmlns:a16="http://schemas.microsoft.com/office/drawing/2014/main" val="20000"/>
                    </a:ext>
                  </a:extLst>
                </a:gridCol>
                <a:gridCol w="2483382">
                  <a:extLst>
                    <a:ext uri="{9D8B030D-6E8A-4147-A177-3AD203B41FA5}">
                      <a16:colId xmlns:a16="http://schemas.microsoft.com/office/drawing/2014/main" val="20001"/>
                    </a:ext>
                  </a:extLst>
                </a:gridCol>
              </a:tblGrid>
              <a:tr h="332858">
                <a:tc>
                  <a:txBody>
                    <a:bodyPr/>
                    <a:lstStyle/>
                    <a:p>
                      <a:pPr algn="r" fontAlgn="ctr"/>
                      <a:r>
                        <a:rPr lang="en-GB" b="1">
                          <a:effectLst/>
                        </a:rPr>
                        <a:t>Booster_Version</a:t>
                      </a:r>
                    </a:p>
                  </a:txBody>
                  <a:tcPr anchor="ctr"/>
                </a:tc>
                <a:tc>
                  <a:txBody>
                    <a:bodyPr/>
                    <a:lstStyle/>
                    <a:p>
                      <a:pPr algn="r" fontAlgn="ctr"/>
                      <a:r>
                        <a:rPr lang="en-GB" b="1">
                          <a:effectLst/>
                        </a:rPr>
                        <a:t>PAYLOAD_MASS__KG_</a:t>
                      </a:r>
                    </a:p>
                  </a:txBody>
                  <a:tcPr anchor="ctr"/>
                </a:tc>
                <a:extLst>
                  <a:ext uri="{0D108BD9-81ED-4DB2-BD59-A6C34878D82A}">
                    <a16:rowId xmlns:a16="http://schemas.microsoft.com/office/drawing/2014/main" val="10000"/>
                  </a:ext>
                </a:extLst>
              </a:tr>
              <a:tr h="332858">
                <a:tc>
                  <a:txBody>
                    <a:bodyPr/>
                    <a:lstStyle/>
                    <a:p>
                      <a:pPr algn="r" fontAlgn="ctr"/>
                      <a:r>
                        <a:rPr lang="en-GB" dirty="0">
                          <a:effectLst/>
                        </a:rPr>
                        <a:t>F9 B5 B1048.4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1"/>
                  </a:ext>
                </a:extLst>
              </a:tr>
              <a:tr h="332858">
                <a:tc>
                  <a:txBody>
                    <a:bodyPr/>
                    <a:lstStyle/>
                    <a:p>
                      <a:pPr algn="r" fontAlgn="ctr"/>
                      <a:r>
                        <a:rPr lang="en-GB">
                          <a:effectLst/>
                        </a:rPr>
                        <a:t>F9 B5 B1049.4</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02"/>
                  </a:ext>
                </a:extLst>
              </a:tr>
              <a:tr h="332858">
                <a:tc>
                  <a:txBody>
                    <a:bodyPr/>
                    <a:lstStyle/>
                    <a:p>
                      <a:pPr algn="r" fontAlgn="ctr"/>
                      <a:r>
                        <a:rPr lang="en-GB">
                          <a:effectLst/>
                        </a:rPr>
                        <a:t>F9 B5 B1051.3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3"/>
                  </a:ext>
                </a:extLst>
              </a:tr>
              <a:tr h="332858">
                <a:tc>
                  <a:txBody>
                    <a:bodyPr/>
                    <a:lstStyle/>
                    <a:p>
                      <a:pPr algn="r" fontAlgn="ctr"/>
                      <a:r>
                        <a:rPr lang="en-GB">
                          <a:effectLst/>
                        </a:rPr>
                        <a:t>F9 B5 B1056.4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4"/>
                  </a:ext>
                </a:extLst>
              </a:tr>
              <a:tr h="332858">
                <a:tc>
                  <a:txBody>
                    <a:bodyPr/>
                    <a:lstStyle/>
                    <a:p>
                      <a:pPr algn="r" fontAlgn="ctr"/>
                      <a:r>
                        <a:rPr lang="en-GB">
                          <a:effectLst/>
                        </a:rPr>
                        <a:t>F9 B5 B1048.5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5"/>
                  </a:ext>
                </a:extLst>
              </a:tr>
              <a:tr h="332858">
                <a:tc>
                  <a:txBody>
                    <a:bodyPr/>
                    <a:lstStyle/>
                    <a:p>
                      <a:pPr algn="r" fontAlgn="ctr"/>
                      <a:r>
                        <a:rPr lang="en-GB">
                          <a:effectLst/>
                        </a:rPr>
                        <a:t>F9 B5 B1051.4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6"/>
                  </a:ext>
                </a:extLst>
              </a:tr>
              <a:tr h="332858">
                <a:tc>
                  <a:txBody>
                    <a:bodyPr/>
                    <a:lstStyle/>
                    <a:p>
                      <a:pPr algn="r" fontAlgn="ctr"/>
                      <a:r>
                        <a:rPr lang="en-GB" dirty="0">
                          <a:effectLst/>
                        </a:rPr>
                        <a:t>F9 B5 B1049.5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7"/>
                  </a:ext>
                </a:extLst>
              </a:tr>
              <a:tr h="332858">
                <a:tc>
                  <a:txBody>
                    <a:bodyPr/>
                    <a:lstStyle/>
                    <a:p>
                      <a:pPr algn="r" fontAlgn="ctr"/>
                      <a:r>
                        <a:rPr lang="en-GB">
                          <a:effectLst/>
                        </a:rPr>
                        <a:t>F9 B5 B1060.2</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8"/>
                  </a:ext>
                </a:extLst>
              </a:tr>
              <a:tr h="332858">
                <a:tc>
                  <a:txBody>
                    <a:bodyPr/>
                    <a:lstStyle/>
                    <a:p>
                      <a:pPr algn="r" fontAlgn="ctr"/>
                      <a:r>
                        <a:rPr lang="en-GB">
                          <a:effectLst/>
                        </a:rPr>
                        <a:t>F9 B5 B1058.3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9"/>
                  </a:ext>
                </a:extLst>
              </a:tr>
              <a:tr h="332858">
                <a:tc>
                  <a:txBody>
                    <a:bodyPr/>
                    <a:lstStyle/>
                    <a:p>
                      <a:pPr algn="r" fontAlgn="ctr"/>
                      <a:r>
                        <a:rPr lang="en-GB">
                          <a:effectLst/>
                        </a:rPr>
                        <a:t>F9 B5 B1051.6</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0"/>
                  </a:ext>
                </a:extLst>
              </a:tr>
              <a:tr h="332858">
                <a:tc>
                  <a:txBody>
                    <a:bodyPr/>
                    <a:lstStyle/>
                    <a:p>
                      <a:pPr algn="r" fontAlgn="ctr"/>
                      <a:r>
                        <a:rPr lang="en-GB">
                          <a:effectLst/>
                        </a:rPr>
                        <a:t>F9 B5 B1060.3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1"/>
                  </a:ext>
                </a:extLst>
              </a:tr>
              <a:tr h="332858">
                <a:tc>
                  <a:txBody>
                    <a:bodyPr/>
                    <a:lstStyle/>
                    <a:p>
                      <a:pPr algn="r" fontAlgn="ctr"/>
                      <a:r>
                        <a:rPr lang="en-GB">
                          <a:effectLst/>
                        </a:rPr>
                        <a:t>F9 B5 B1049.7</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9745589" cy="9213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months of January and April of the year 2015, two versions of the F9 v1.1 rockets failed to land successfully at the CCAFS LC-40 site.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3C4C6678-CCAF-7D9C-DE03-36F30F1F118E}"/>
              </a:ext>
            </a:extLst>
          </p:cNvPr>
          <p:cNvGraphicFramePr>
            <a:graphicFrameLocks noGrp="1"/>
          </p:cNvGraphicFramePr>
          <p:nvPr>
            <p:extLst>
              <p:ext uri="{D42A27DB-BD31-4B8C-83A1-F6EECF244321}">
                <p14:modId xmlns:p14="http://schemas.microsoft.com/office/powerpoint/2010/main" val="2718506251"/>
              </p:ext>
            </p:extLst>
          </p:nvPr>
        </p:nvGraphicFramePr>
        <p:xfrm>
          <a:off x="924232" y="2747012"/>
          <a:ext cx="8940800" cy="111252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0000"/>
                    </a:ext>
                  </a:extLst>
                </a:gridCol>
                <a:gridCol w="2235200">
                  <a:extLst>
                    <a:ext uri="{9D8B030D-6E8A-4147-A177-3AD203B41FA5}">
                      <a16:colId xmlns:a16="http://schemas.microsoft.com/office/drawing/2014/main" val="20001"/>
                    </a:ext>
                  </a:extLst>
                </a:gridCol>
                <a:gridCol w="2235200">
                  <a:extLst>
                    <a:ext uri="{9D8B030D-6E8A-4147-A177-3AD203B41FA5}">
                      <a16:colId xmlns:a16="http://schemas.microsoft.com/office/drawing/2014/main" val="20002"/>
                    </a:ext>
                  </a:extLst>
                </a:gridCol>
                <a:gridCol w="2235200">
                  <a:extLst>
                    <a:ext uri="{9D8B030D-6E8A-4147-A177-3AD203B41FA5}">
                      <a16:colId xmlns:a16="http://schemas.microsoft.com/office/drawing/2014/main" val="20003"/>
                    </a:ext>
                  </a:extLst>
                </a:gridCol>
              </a:tblGrid>
              <a:tr h="370840">
                <a:tc>
                  <a:txBody>
                    <a:bodyPr/>
                    <a:lstStyle/>
                    <a:p>
                      <a:pPr algn="ctr" fontAlgn="ctr"/>
                      <a:r>
                        <a:rPr lang="en-GB" b="1" dirty="0">
                          <a:effectLst/>
                        </a:rPr>
                        <a:t>Date</a:t>
                      </a:r>
                    </a:p>
                  </a:txBody>
                  <a:tcPr anchor="ctr"/>
                </a:tc>
                <a:tc>
                  <a:txBody>
                    <a:bodyPr/>
                    <a:lstStyle/>
                    <a:p>
                      <a:pPr algn="ctr" fontAlgn="ctr"/>
                      <a:r>
                        <a:rPr lang="en-GB" b="1">
                          <a:effectLst/>
                        </a:rPr>
                        <a:t>Launch_Site</a:t>
                      </a:r>
                    </a:p>
                  </a:txBody>
                  <a:tcPr anchor="ctr"/>
                </a:tc>
                <a:tc>
                  <a:txBody>
                    <a:bodyPr/>
                    <a:lstStyle/>
                    <a:p>
                      <a:pPr algn="ctr" fontAlgn="ctr"/>
                      <a:r>
                        <a:rPr lang="en-GB" b="1" dirty="0" err="1">
                          <a:effectLst/>
                        </a:rPr>
                        <a:t>Booster_Version</a:t>
                      </a:r>
                      <a:endParaRPr lang="en-GB" b="1" dirty="0">
                        <a:effectLst/>
                      </a:endParaRPr>
                    </a:p>
                  </a:txBody>
                  <a:tcPr anchor="ctr"/>
                </a:tc>
                <a:tc>
                  <a:txBody>
                    <a:bodyPr/>
                    <a:lstStyle/>
                    <a:p>
                      <a:pPr algn="ctr" fontAlgn="ctr"/>
                      <a:r>
                        <a:rPr lang="en-GB" b="1">
                          <a:effectLst/>
                        </a:rPr>
                        <a:t>Landing_Outcome</a:t>
                      </a:r>
                    </a:p>
                  </a:txBody>
                  <a:tcPr anchor="ctr"/>
                </a:tc>
                <a:extLst>
                  <a:ext uri="{0D108BD9-81ED-4DB2-BD59-A6C34878D82A}">
                    <a16:rowId xmlns:a16="http://schemas.microsoft.com/office/drawing/2014/main" val="10000"/>
                  </a:ext>
                </a:extLst>
              </a:tr>
              <a:tr h="370840">
                <a:tc>
                  <a:txBody>
                    <a:bodyPr/>
                    <a:lstStyle/>
                    <a:p>
                      <a:pPr algn="ctr" fontAlgn="ctr"/>
                      <a:r>
                        <a:rPr lang="en-GB" dirty="0">
                          <a:effectLst/>
                        </a:rPr>
                        <a:t>10-01-2015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B1012</a:t>
                      </a:r>
                    </a:p>
                  </a:txBody>
                  <a:tcPr anchor="ctr"/>
                </a:tc>
                <a:tc>
                  <a:txBody>
                    <a:bodyPr/>
                    <a:lstStyle/>
                    <a:p>
                      <a:pPr algn="ctr" fontAlgn="ctr"/>
                      <a:r>
                        <a:rPr lang="en-GB">
                          <a:effectLst/>
                        </a:rPr>
                        <a:t>Failure (drone ship)</a:t>
                      </a:r>
                    </a:p>
                  </a:txBody>
                  <a:tcPr anchor="ctr"/>
                </a:tc>
                <a:extLst>
                  <a:ext uri="{0D108BD9-81ED-4DB2-BD59-A6C34878D82A}">
                    <a16:rowId xmlns:a16="http://schemas.microsoft.com/office/drawing/2014/main" val="10001"/>
                  </a:ext>
                </a:extLst>
              </a:tr>
              <a:tr h="370840">
                <a:tc>
                  <a:txBody>
                    <a:bodyPr/>
                    <a:lstStyle/>
                    <a:p>
                      <a:pPr algn="ctr" fontAlgn="ctr"/>
                      <a:r>
                        <a:rPr lang="en-GB">
                          <a:effectLst/>
                        </a:rPr>
                        <a:t>14-04-2015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B1015</a:t>
                      </a:r>
                    </a:p>
                  </a:txBody>
                  <a:tcPr anchor="ctr"/>
                </a:tc>
                <a:tc>
                  <a:txBody>
                    <a:bodyPr/>
                    <a:lstStyle/>
                    <a:p>
                      <a:pPr algn="ctr" fontAlgn="ctr"/>
                      <a:r>
                        <a:rPr lang="en-GB" dirty="0">
                          <a:effectLst/>
                        </a:rPr>
                        <a:t>Failure (drone ship)</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0658"/>
            <a:ext cx="9745589" cy="85858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the count of landing outcomes between the date 2010-06-04 and 2017-03-20 shows an increase in successful landing from 2015</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66FF8F13-ACF0-A469-5572-47AE948A6245}"/>
              </a:ext>
            </a:extLst>
          </p:cNvPr>
          <p:cNvGraphicFramePr>
            <a:graphicFrameLocks noGrp="1"/>
          </p:cNvGraphicFramePr>
          <p:nvPr>
            <p:extLst>
              <p:ext uri="{D42A27DB-BD31-4B8C-83A1-F6EECF244321}">
                <p14:modId xmlns:p14="http://schemas.microsoft.com/office/powerpoint/2010/main" val="1525183997"/>
              </p:ext>
            </p:extLst>
          </p:nvPr>
        </p:nvGraphicFramePr>
        <p:xfrm>
          <a:off x="3314107" y="2526071"/>
          <a:ext cx="4844734" cy="4234872"/>
        </p:xfrm>
        <a:graphic>
          <a:graphicData uri="http://schemas.openxmlformats.org/drawingml/2006/table">
            <a:tbl>
              <a:tblPr firstRow="1" bandRow="1">
                <a:tableStyleId>{5C22544A-7EE6-4342-B048-85BDC9FD1C3A}</a:tableStyleId>
              </a:tblPr>
              <a:tblGrid>
                <a:gridCol w="1302068">
                  <a:extLst>
                    <a:ext uri="{9D8B030D-6E8A-4147-A177-3AD203B41FA5}">
                      <a16:colId xmlns:a16="http://schemas.microsoft.com/office/drawing/2014/main" val="20000"/>
                    </a:ext>
                  </a:extLst>
                </a:gridCol>
                <a:gridCol w="2347913">
                  <a:extLst>
                    <a:ext uri="{9D8B030D-6E8A-4147-A177-3AD203B41FA5}">
                      <a16:colId xmlns:a16="http://schemas.microsoft.com/office/drawing/2014/main" val="20001"/>
                    </a:ext>
                  </a:extLst>
                </a:gridCol>
                <a:gridCol w="1194753">
                  <a:extLst>
                    <a:ext uri="{9D8B030D-6E8A-4147-A177-3AD203B41FA5}">
                      <a16:colId xmlns:a16="http://schemas.microsoft.com/office/drawing/2014/main" val="20002"/>
                    </a:ext>
                  </a:extLst>
                </a:gridCol>
              </a:tblGrid>
              <a:tr h="529359">
                <a:tc>
                  <a:txBody>
                    <a:bodyPr/>
                    <a:lstStyle/>
                    <a:p>
                      <a:pPr algn="r" fontAlgn="ctr"/>
                      <a:r>
                        <a:rPr lang="en-GB" b="1" dirty="0">
                          <a:effectLst/>
                        </a:rPr>
                        <a:t>_date_</a:t>
                      </a:r>
                    </a:p>
                  </a:txBody>
                  <a:tcPr anchor="ctr"/>
                </a:tc>
                <a:tc>
                  <a:txBody>
                    <a:bodyPr/>
                    <a:lstStyle/>
                    <a:p>
                      <a:pPr algn="r" fontAlgn="ctr"/>
                      <a:r>
                        <a:rPr lang="en-GB" b="1">
                          <a:effectLst/>
                        </a:rPr>
                        <a:t>Landing_Outcome</a:t>
                      </a:r>
                    </a:p>
                  </a:txBody>
                  <a:tcPr anchor="ctr"/>
                </a:tc>
                <a:tc>
                  <a:txBody>
                    <a:bodyPr/>
                    <a:lstStyle/>
                    <a:p>
                      <a:pPr algn="r" fontAlgn="ctr"/>
                      <a:r>
                        <a:rPr lang="en-GB" b="1">
                          <a:effectLst/>
                        </a:rPr>
                        <a:t>Outcomes</a:t>
                      </a:r>
                    </a:p>
                  </a:txBody>
                  <a:tcPr anchor="ctr"/>
                </a:tc>
                <a:extLst>
                  <a:ext uri="{0D108BD9-81ED-4DB2-BD59-A6C34878D82A}">
                    <a16:rowId xmlns:a16="http://schemas.microsoft.com/office/drawing/2014/main" val="10000"/>
                  </a:ext>
                </a:extLst>
              </a:tr>
              <a:tr h="529359">
                <a:tc>
                  <a:txBody>
                    <a:bodyPr/>
                    <a:lstStyle/>
                    <a:p>
                      <a:pPr algn="r" fontAlgn="ctr"/>
                      <a:r>
                        <a:rPr lang="en-GB">
                          <a:effectLst/>
                        </a:rPr>
                        <a:t>2016-04-08</a:t>
                      </a:r>
                    </a:p>
                  </a:txBody>
                  <a:tcPr anchor="ctr"/>
                </a:tc>
                <a:tc>
                  <a:txBody>
                    <a:bodyPr/>
                    <a:lstStyle/>
                    <a:p>
                      <a:pPr algn="r" fontAlgn="ctr"/>
                      <a:r>
                        <a:rPr lang="en-GB">
                          <a:effectLst/>
                        </a:rPr>
                        <a:t>Success (drone ship)</a:t>
                      </a:r>
                    </a:p>
                  </a:txBody>
                  <a:tcPr anchor="ctr"/>
                </a:tc>
                <a:tc>
                  <a:txBody>
                    <a:bodyPr/>
                    <a:lstStyle/>
                    <a:p>
                      <a:pPr algn="r" fontAlgn="ctr"/>
                      <a:r>
                        <a:rPr lang="en-GB">
                          <a:effectLst/>
                        </a:rPr>
                        <a:t>14</a:t>
                      </a:r>
                    </a:p>
                  </a:txBody>
                  <a:tcPr anchor="ctr"/>
                </a:tc>
                <a:extLst>
                  <a:ext uri="{0D108BD9-81ED-4DB2-BD59-A6C34878D82A}">
                    <a16:rowId xmlns:a16="http://schemas.microsoft.com/office/drawing/2014/main" val="10001"/>
                  </a:ext>
                </a:extLst>
              </a:tr>
              <a:tr h="529359">
                <a:tc>
                  <a:txBody>
                    <a:bodyPr/>
                    <a:lstStyle/>
                    <a:p>
                      <a:pPr algn="r" fontAlgn="ctr"/>
                      <a:r>
                        <a:rPr lang="en-GB">
                          <a:effectLst/>
                        </a:rPr>
                        <a:t>2015-12-22</a:t>
                      </a:r>
                    </a:p>
                  </a:txBody>
                  <a:tcPr anchor="ctr"/>
                </a:tc>
                <a:tc>
                  <a:txBody>
                    <a:bodyPr/>
                    <a:lstStyle/>
                    <a:p>
                      <a:pPr algn="r" fontAlgn="ctr"/>
                      <a:r>
                        <a:rPr lang="en-GB">
                          <a:effectLst/>
                        </a:rPr>
                        <a:t>Success (ground pad)</a:t>
                      </a:r>
                    </a:p>
                  </a:txBody>
                  <a:tcPr anchor="ctr"/>
                </a:tc>
                <a:tc>
                  <a:txBody>
                    <a:bodyPr/>
                    <a:lstStyle/>
                    <a:p>
                      <a:pPr algn="r" fontAlgn="ctr"/>
                      <a:r>
                        <a:rPr lang="en-GB">
                          <a:effectLst/>
                        </a:rPr>
                        <a:t>9</a:t>
                      </a:r>
                    </a:p>
                  </a:txBody>
                  <a:tcPr anchor="ctr"/>
                </a:tc>
                <a:extLst>
                  <a:ext uri="{0D108BD9-81ED-4DB2-BD59-A6C34878D82A}">
                    <a16:rowId xmlns:a16="http://schemas.microsoft.com/office/drawing/2014/main" val="10002"/>
                  </a:ext>
                </a:extLst>
              </a:tr>
              <a:tr h="529359">
                <a:tc>
                  <a:txBody>
                    <a:bodyPr/>
                    <a:lstStyle/>
                    <a:p>
                      <a:pPr algn="r" fontAlgn="ctr"/>
                      <a:r>
                        <a:rPr lang="en-GB">
                          <a:effectLst/>
                        </a:rPr>
                        <a:t>2015-06-28</a:t>
                      </a:r>
                    </a:p>
                  </a:txBody>
                  <a:tcPr anchor="ctr"/>
                </a:tc>
                <a:tc>
                  <a:txBody>
                    <a:bodyPr/>
                    <a:lstStyle/>
                    <a:p>
                      <a:pPr algn="r" fontAlgn="ctr"/>
                      <a:r>
                        <a:rPr lang="en-GB">
                          <a:effectLst/>
                        </a:rPr>
                        <a:t>Precluded (drone ship)</a:t>
                      </a:r>
                    </a:p>
                  </a:txBody>
                  <a:tcPr anchor="ctr"/>
                </a:tc>
                <a:tc>
                  <a:txBody>
                    <a:bodyPr/>
                    <a:lstStyle/>
                    <a:p>
                      <a:pPr algn="r" fontAlgn="ctr"/>
                      <a:r>
                        <a:rPr lang="en-GB">
                          <a:effectLst/>
                        </a:rPr>
                        <a:t>1</a:t>
                      </a:r>
                    </a:p>
                  </a:txBody>
                  <a:tcPr anchor="ctr"/>
                </a:tc>
                <a:extLst>
                  <a:ext uri="{0D108BD9-81ED-4DB2-BD59-A6C34878D82A}">
                    <a16:rowId xmlns:a16="http://schemas.microsoft.com/office/drawing/2014/main" val="10003"/>
                  </a:ext>
                </a:extLst>
              </a:tr>
              <a:tr h="529359">
                <a:tc>
                  <a:txBody>
                    <a:bodyPr/>
                    <a:lstStyle/>
                    <a:p>
                      <a:pPr algn="r" fontAlgn="ctr"/>
                      <a:r>
                        <a:rPr lang="en-GB">
                          <a:effectLst/>
                        </a:rPr>
                        <a:t>2015-01-10</a:t>
                      </a:r>
                    </a:p>
                  </a:txBody>
                  <a:tcPr anchor="ctr"/>
                </a:tc>
                <a:tc>
                  <a:txBody>
                    <a:bodyPr/>
                    <a:lstStyle/>
                    <a:p>
                      <a:pPr algn="r" fontAlgn="ctr"/>
                      <a:r>
                        <a:rPr lang="en-GB">
                          <a:effectLst/>
                        </a:rPr>
                        <a:t>Failure (drone ship)</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4"/>
                  </a:ext>
                </a:extLst>
              </a:tr>
              <a:tr h="529359">
                <a:tc>
                  <a:txBody>
                    <a:bodyPr/>
                    <a:lstStyle/>
                    <a:p>
                      <a:pPr algn="r" fontAlgn="ctr"/>
                      <a:r>
                        <a:rPr lang="en-GB">
                          <a:effectLst/>
                        </a:rPr>
                        <a:t>2014-04-18</a:t>
                      </a:r>
                    </a:p>
                  </a:txBody>
                  <a:tcPr anchor="ctr"/>
                </a:tc>
                <a:tc>
                  <a:txBody>
                    <a:bodyPr/>
                    <a:lstStyle/>
                    <a:p>
                      <a:pPr algn="r" fontAlgn="ctr"/>
                      <a:r>
                        <a:rPr lang="en-GB">
                          <a:effectLst/>
                        </a:rPr>
                        <a:t>Controlled (ocean)</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5"/>
                  </a:ext>
                </a:extLst>
              </a:tr>
              <a:tr h="529359">
                <a:tc>
                  <a:txBody>
                    <a:bodyPr/>
                    <a:lstStyle/>
                    <a:p>
                      <a:pPr algn="r" fontAlgn="ctr"/>
                      <a:r>
                        <a:rPr lang="en-GB">
                          <a:effectLst/>
                        </a:rPr>
                        <a:t>2013-09-29</a:t>
                      </a:r>
                    </a:p>
                  </a:txBody>
                  <a:tcPr anchor="ctr"/>
                </a:tc>
                <a:tc>
                  <a:txBody>
                    <a:bodyPr/>
                    <a:lstStyle/>
                    <a:p>
                      <a:pPr algn="r" fontAlgn="ctr"/>
                      <a:r>
                        <a:rPr lang="en-GB">
                          <a:effectLst/>
                        </a:rPr>
                        <a:t>Uncontrolled (ocean)</a:t>
                      </a:r>
                    </a:p>
                  </a:txBody>
                  <a:tcPr anchor="ctr"/>
                </a:tc>
                <a:tc>
                  <a:txBody>
                    <a:bodyPr/>
                    <a:lstStyle/>
                    <a:p>
                      <a:pPr algn="r" fontAlgn="ctr"/>
                      <a:r>
                        <a:rPr lang="en-GB">
                          <a:effectLst/>
                        </a:rPr>
                        <a:t>2</a:t>
                      </a:r>
                    </a:p>
                  </a:txBody>
                  <a:tcPr anchor="ctr"/>
                </a:tc>
                <a:extLst>
                  <a:ext uri="{0D108BD9-81ED-4DB2-BD59-A6C34878D82A}">
                    <a16:rowId xmlns:a16="http://schemas.microsoft.com/office/drawing/2014/main" val="10006"/>
                  </a:ext>
                </a:extLst>
              </a:tr>
              <a:tr h="529359">
                <a:tc>
                  <a:txBody>
                    <a:bodyPr/>
                    <a:lstStyle/>
                    <a:p>
                      <a:pPr algn="r" fontAlgn="ctr"/>
                      <a:r>
                        <a:rPr lang="en-GB">
                          <a:effectLst/>
                        </a:rPr>
                        <a:t>2012-05-22</a:t>
                      </a:r>
                    </a:p>
                  </a:txBody>
                  <a:tcPr anchor="ctr"/>
                </a:tc>
                <a:tc>
                  <a:txBody>
                    <a:bodyPr/>
                    <a:lstStyle/>
                    <a:p>
                      <a:pPr algn="r" fontAlgn="ctr"/>
                      <a:r>
                        <a:rPr lang="en-GB">
                          <a:effectLst/>
                        </a:rPr>
                        <a:t>No attempt</a:t>
                      </a:r>
                    </a:p>
                  </a:txBody>
                  <a:tcPr anchor="ctr"/>
                </a:tc>
                <a:tc>
                  <a:txBody>
                    <a:bodyPr/>
                    <a:lstStyle/>
                    <a:p>
                      <a:pPr algn="r" fontAlgn="ctr"/>
                      <a:r>
                        <a:rPr lang="en-GB" dirty="0">
                          <a:effectLst/>
                        </a:rPr>
                        <a:t>22</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Majority of the launch sites are around the coastal regions of Florida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descr="Map&#10;&#10;Description automatically generated">
            <a:extLst>
              <a:ext uri="{FF2B5EF4-FFF2-40B4-BE49-F238E27FC236}">
                <a16:creationId xmlns:a16="http://schemas.microsoft.com/office/drawing/2014/main" id="{EADE51BE-F08A-EEE4-83E4-FA4E1A8B8B1C}"/>
              </a:ext>
            </a:extLst>
          </p:cNvPr>
          <p:cNvPicPr>
            <a:picLocks noChangeAspect="1"/>
          </p:cNvPicPr>
          <p:nvPr/>
        </p:nvPicPr>
        <p:blipFill rotWithShape="1">
          <a:blip r:embed="rId3"/>
          <a:srcRect l="20518" t="27847" r="12254" b="5876"/>
          <a:stretch/>
        </p:blipFill>
        <p:spPr bwMode="auto">
          <a:xfrm>
            <a:off x="1676401" y="2374674"/>
            <a:ext cx="7447813" cy="41297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2506" y="1439679"/>
            <a:ext cx="10330609" cy="1266073"/>
          </a:xfrm>
          <a:prstGeom prst="rect">
            <a:avLst/>
          </a:prstGeom>
        </p:spPr>
        <p:txBody>
          <a:bodyPr lIns="91440" tIns="45720" rIns="91440" bIns="45720" anchor="t">
            <a:norm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ea typeface="+mn-lt"/>
                <a:cs typeface="+mn-lt"/>
              </a:rPr>
              <a:t>The figure below shows the success rate distribution at the </a:t>
            </a:r>
            <a:r>
              <a:rPr lang="en-US" sz="1800" b="1" dirty="0">
                <a:solidFill>
                  <a:prstClr val="black"/>
                </a:solidFill>
                <a:latin typeface="Abadi" panose="020B0604020104020204" pitchFamily="34" charset="0"/>
              </a:rPr>
              <a:t>KSC LC-39A</a:t>
            </a:r>
            <a:r>
              <a:rPr lang="en-US" sz="1800" dirty="0">
                <a:solidFill>
                  <a:prstClr val="black"/>
                </a:solidFill>
                <a:latin typeface="Abadi" panose="020B0604020104020204" pitchFamily="34" charset="0"/>
              </a:rPr>
              <a:t> </a:t>
            </a:r>
            <a:r>
              <a:rPr lang="en-US" sz="1800" dirty="0">
                <a:solidFill>
                  <a:schemeClr val="accent3">
                    <a:lumMod val="25000"/>
                  </a:schemeClr>
                </a:solidFill>
                <a:latin typeface="Abadi" panose="020B0604020104020204" pitchFamily="34" charset="0"/>
                <a:ea typeface="+mn-lt"/>
                <a:cs typeface="+mn-lt"/>
              </a:rPr>
              <a:t>launch site which happens to have the most successful landing outcomes compared to other launch sites. </a:t>
            </a:r>
          </a:p>
          <a:p>
            <a:pPr marL="285750" marR="0" lvl="0" indent="-28575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Abadi" panose="020B0604020104020204" pitchFamily="34" charset="0"/>
              </a:rPr>
              <a:t>The successful launches are represented by a green marker while the red marker represents failed rocket launches.</a:t>
            </a: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Sites</a:t>
            </a:r>
          </a:p>
        </p:txBody>
      </p:sp>
      <p:pic>
        <p:nvPicPr>
          <p:cNvPr id="2" name="Picture 1" descr="Graphical user interface, application&#10;&#10;Description automatically generated">
            <a:extLst>
              <a:ext uri="{FF2B5EF4-FFF2-40B4-BE49-F238E27FC236}">
                <a16:creationId xmlns:a16="http://schemas.microsoft.com/office/drawing/2014/main" id="{17A80504-B428-DD39-FC44-F1798048F647}"/>
              </a:ext>
            </a:extLst>
          </p:cNvPr>
          <p:cNvPicPr>
            <a:picLocks noChangeAspect="1"/>
          </p:cNvPicPr>
          <p:nvPr/>
        </p:nvPicPr>
        <p:blipFill rotWithShape="1">
          <a:blip r:embed="rId3"/>
          <a:srcRect l="26478" t="34003" r="18642" b="8327"/>
          <a:stretch/>
        </p:blipFill>
        <p:spPr bwMode="auto">
          <a:xfrm>
            <a:off x="3039520" y="2705752"/>
            <a:ext cx="6112960" cy="36135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35050"/>
            <a:ext cx="8597827" cy="1367144"/>
          </a:xfrm>
          <a:prstGeom prst="rect">
            <a:avLst/>
          </a:prstGeom>
        </p:spPr>
        <p:txBody>
          <a:bodyPr lIns="91440" tIns="45720" rIns="91440" bIns="45720" anchor="t">
            <a:normAutofit fontScale="92500" lnSpcReduction="10000"/>
          </a:bodyPr>
          <a:lstStyle/>
          <a:p>
            <a:r>
              <a:rPr lang="en-US" sz="2400" dirty="0"/>
              <a:t>Launch sites are far away from metropolitan cities in order to avoid damages to human and materials</a:t>
            </a:r>
          </a:p>
          <a:p>
            <a:r>
              <a:rPr lang="en-US" sz="2400" dirty="0"/>
              <a:t>They are also close to the coastlines as it is more appropriate to test the rocket landing on large water masses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a:t>
            </a:r>
          </a:p>
        </p:txBody>
      </p:sp>
      <p:pic>
        <p:nvPicPr>
          <p:cNvPr id="4" name="Picture 3" descr="Graphical user interface, application, map&#10;&#10;Description automatically generated">
            <a:extLst>
              <a:ext uri="{FF2B5EF4-FFF2-40B4-BE49-F238E27FC236}">
                <a16:creationId xmlns:a16="http://schemas.microsoft.com/office/drawing/2014/main" id="{6EAAF98A-A0AC-BD8D-719A-7178FA4D7A82}"/>
              </a:ext>
            </a:extLst>
          </p:cNvPr>
          <p:cNvPicPr>
            <a:picLocks noChangeAspect="1"/>
          </p:cNvPicPr>
          <p:nvPr/>
        </p:nvPicPr>
        <p:blipFill rotWithShape="1">
          <a:blip r:embed="rId3"/>
          <a:srcRect l="20101" t="32778" r="11713" b="6861"/>
          <a:stretch/>
        </p:blipFill>
        <p:spPr bwMode="auto">
          <a:xfrm>
            <a:off x="1300931" y="2895658"/>
            <a:ext cx="7341624" cy="36552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82142"/>
            <a:ext cx="10515601" cy="1065629"/>
          </a:xfrm>
          <a:prstGeom prst="rect">
            <a:avLst/>
          </a:prstGeom>
        </p:spPr>
        <p:txBody>
          <a:bodyPr lIns="91440" tIns="45720" rIns="91440" bIns="45720" anchor="t">
            <a:no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Displaying the distribution of the total successful launches by sites. </a:t>
            </a:r>
          </a:p>
          <a:p>
            <a:pPr algn="just">
              <a:lnSpc>
                <a:spcPct val="100000"/>
              </a:lnSpc>
              <a:spcBef>
                <a:spcPts val="1400"/>
              </a:spcBef>
            </a:pPr>
            <a:r>
              <a:rPr lang="en-US" sz="1800" dirty="0">
                <a:solidFill>
                  <a:schemeClr val="accent3">
                    <a:lumMod val="25000"/>
                  </a:schemeClr>
                </a:solidFill>
                <a:latin typeface="Abadi" panose="020B0604020104020204" pitchFamily="34" charset="0"/>
              </a:rPr>
              <a:t>Site </a:t>
            </a:r>
            <a:r>
              <a:rPr lang="en-US" sz="1800" b="1" dirty="0">
                <a:solidFill>
                  <a:schemeClr val="accent3">
                    <a:lumMod val="25000"/>
                  </a:schemeClr>
                </a:solidFill>
                <a:latin typeface="Abadi" panose="020B0604020104020204" pitchFamily="34" charset="0"/>
              </a:rPr>
              <a:t>KSC LC-39A </a:t>
            </a:r>
            <a:r>
              <a:rPr lang="en-US" sz="1800" dirty="0">
                <a:solidFill>
                  <a:schemeClr val="accent3">
                    <a:lumMod val="25000"/>
                  </a:schemeClr>
                </a:solidFill>
                <a:latin typeface="Abadi" panose="020B0604020104020204" pitchFamily="34" charset="0"/>
              </a:rPr>
              <a:t>has the most successful launch compared to the rest launch sites</a:t>
            </a:r>
            <a:endParaRPr lang="en-US" sz="1800" b="1"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2" name="Picture 1" descr="Chart, application&#10;&#10;Description automatically generated">
            <a:extLst>
              <a:ext uri="{FF2B5EF4-FFF2-40B4-BE49-F238E27FC236}">
                <a16:creationId xmlns:a16="http://schemas.microsoft.com/office/drawing/2014/main" id="{F1342BB5-A79A-5997-760A-A12FA138C136}"/>
              </a:ext>
            </a:extLst>
          </p:cNvPr>
          <p:cNvPicPr>
            <a:picLocks noChangeAspect="1"/>
          </p:cNvPicPr>
          <p:nvPr/>
        </p:nvPicPr>
        <p:blipFill rotWithShape="1">
          <a:blip r:embed="rId3"/>
          <a:srcRect t="14538" r="472" b="24593"/>
          <a:stretch/>
        </p:blipFill>
        <p:spPr bwMode="auto">
          <a:xfrm>
            <a:off x="734028" y="2655632"/>
            <a:ext cx="10651980" cy="36637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9985"/>
            <a:ext cx="10399485" cy="4555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However, not all of its launches land successfully.</a:t>
            </a:r>
          </a:p>
          <a:p>
            <a:pPr marL="0" indent="0" algn="just">
              <a:spcBef>
                <a:spcPts val="1400"/>
              </a:spcBef>
              <a:buNone/>
            </a:pPr>
            <a:r>
              <a:rPr lang="en-US" sz="2200" dirty="0">
                <a:solidFill>
                  <a:schemeClr val="accent3">
                    <a:lumMod val="25000"/>
                  </a:schemeClr>
                </a:solidFill>
                <a:latin typeface="Abadi" panose="020B0604020104020204" pitchFamily="34" charset="0"/>
              </a:rPr>
              <a:t>The objective of this project is to allow our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to compete with SpaceX. In order to achieve this goal, it is necessary to predict if the first stage of the SpaceX Falcon 9 rocket will land successfully. </a:t>
            </a:r>
          </a:p>
          <a:p>
            <a:pPr marL="0" indent="0" algn="just">
              <a:spcBef>
                <a:spcPts val="1400"/>
              </a:spcBef>
              <a:buNone/>
            </a:pPr>
            <a:endParaRPr lang="en-US" sz="2200" dirty="0">
              <a:solidFill>
                <a:schemeClr val="accent3">
                  <a:lumMod val="25000"/>
                </a:schemeClr>
              </a:solidFill>
              <a:latin typeface="Abadi" panose="020B0604020104020204" pitchFamily="34" charset="0"/>
            </a:endParaRPr>
          </a:p>
          <a:p>
            <a:pPr marL="0" indent="0" algn="just">
              <a:spcBef>
                <a:spcPts val="1400"/>
              </a:spcBef>
              <a:buNone/>
            </a:pPr>
            <a:r>
              <a:rPr lang="en-US" sz="2200" dirty="0">
                <a:solidFill>
                  <a:schemeClr val="accent3">
                    <a:lumMod val="25000"/>
                  </a:schemeClr>
                </a:solidFill>
                <a:latin typeface="Abadi" panose="020B0604020104020204" pitchFamily="34" charset="0"/>
              </a:rPr>
              <a:t>Ultimately, an accurate prediction of the likelihood of the first stage rocket landing successfully will help us to determine the cost of a launch. With the help of the Exploratory Data Analysis and predictive models, we can make more informed decisions and compete with SpaceX.</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380967"/>
            <a:ext cx="10551583" cy="791962"/>
          </a:xfrm>
          <a:prstGeom prst="rect">
            <a:avLst/>
          </a:prstGeom>
        </p:spPr>
        <p:txBody>
          <a:bodyPr lIns="91440" tIns="45720" rIns="91440" bIns="45720" anchor="t">
            <a:normAutofit lnSpcReduction="10000"/>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Site </a:t>
            </a:r>
            <a:r>
              <a:rPr lang="en-US" sz="2400" b="1" dirty="0">
                <a:solidFill>
                  <a:schemeClr val="accent3">
                    <a:lumMod val="25000"/>
                  </a:schemeClr>
                </a:solidFill>
                <a:latin typeface="Abadi" panose="020B0604020104020204" pitchFamily="34" charset="0"/>
              </a:rPr>
              <a:t>KSC LC-39A </a:t>
            </a:r>
            <a:r>
              <a:rPr lang="en-US" sz="2400" dirty="0">
                <a:solidFill>
                  <a:schemeClr val="accent3">
                    <a:lumMod val="25000"/>
                  </a:schemeClr>
                </a:solidFill>
                <a:latin typeface="Abadi" panose="020B0604020104020204" pitchFamily="34" charset="0"/>
              </a:rPr>
              <a:t>has the most successful launch compared to the rest launch sites</a:t>
            </a:r>
            <a:endParaRPr lang="en-US" sz="2400" b="1" dirty="0">
              <a:solidFill>
                <a:schemeClr val="accent3">
                  <a:lumMod val="25000"/>
                </a:schemeClr>
              </a:solidFill>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2" name="Picture 1">
            <a:extLst>
              <a:ext uri="{FF2B5EF4-FFF2-40B4-BE49-F238E27FC236}">
                <a16:creationId xmlns:a16="http://schemas.microsoft.com/office/drawing/2014/main" id="{5A4B20D4-CD9F-83EC-1E85-1EFA9E015021}"/>
              </a:ext>
            </a:extLst>
          </p:cNvPr>
          <p:cNvPicPr>
            <a:picLocks noChangeAspect="1"/>
          </p:cNvPicPr>
          <p:nvPr/>
        </p:nvPicPr>
        <p:blipFill rotWithShape="1">
          <a:blip r:embed="rId3"/>
          <a:srcRect l="-1" t="16016" r="1022" b="26563"/>
          <a:stretch/>
        </p:blipFill>
        <p:spPr bwMode="auto">
          <a:xfrm>
            <a:off x="844055" y="2281833"/>
            <a:ext cx="10331525" cy="33709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53497"/>
            <a:ext cx="10414662" cy="1665692"/>
          </a:xfrm>
          <a:prstGeom prst="rect">
            <a:avLst/>
          </a:prstGeom>
        </p:spPr>
        <p:txBody>
          <a:bodyPr lIns="91440" tIns="45720" rIns="91440" bIns="45720" anchor="t">
            <a:normAutofit/>
          </a:bodyPr>
          <a:lstStyle/>
          <a:p>
            <a:r>
              <a:rPr lang="en-US" sz="2400" dirty="0"/>
              <a:t>A payload range between 3000 kg and 4000 kg has the highest success rate (approximately 72.73%).</a:t>
            </a:r>
          </a:p>
          <a:p>
            <a:r>
              <a:rPr lang="en-US" sz="2400" dirty="0"/>
              <a:t>The booster version </a:t>
            </a:r>
            <a:r>
              <a:rPr lang="en-US" sz="2400" b="1" dirty="0"/>
              <a:t>FT</a:t>
            </a:r>
            <a:r>
              <a:rPr lang="en-US" sz="2400" dirty="0"/>
              <a:t>, seems to have a higher success rate than other booster versions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With Respect to Payload</a:t>
            </a:r>
          </a:p>
        </p:txBody>
      </p:sp>
      <p:pic>
        <p:nvPicPr>
          <p:cNvPr id="2" name="Picture 1" descr="Graphical user interface, application&#10;&#10;Description automatically generated with medium confidence">
            <a:extLst>
              <a:ext uri="{FF2B5EF4-FFF2-40B4-BE49-F238E27FC236}">
                <a16:creationId xmlns:a16="http://schemas.microsoft.com/office/drawing/2014/main" id="{AF77DABD-2EED-B6A6-C4FD-0FE76B710030}"/>
              </a:ext>
            </a:extLst>
          </p:cNvPr>
          <p:cNvPicPr>
            <a:picLocks noChangeAspect="1"/>
          </p:cNvPicPr>
          <p:nvPr/>
        </p:nvPicPr>
        <p:blipFill rotWithShape="1">
          <a:blip r:embed="rId3"/>
          <a:srcRect t="36714" r="1818" b="7834"/>
          <a:stretch/>
        </p:blipFill>
        <p:spPr bwMode="auto">
          <a:xfrm>
            <a:off x="770010" y="3219188"/>
            <a:ext cx="10414661" cy="33088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2019" y="1398072"/>
            <a:ext cx="10687962" cy="54904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machine learning algorithm has equal accuracy score of 83.33%.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86505498-59FC-B2A9-8046-B64D12F9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014" y="1842539"/>
            <a:ext cx="5445642" cy="50154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2872"/>
            <a:ext cx="9477960" cy="10490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 shows the confusion matrix of the Decision Tree</a:t>
            </a:r>
          </a:p>
          <a:p>
            <a:pPr>
              <a:lnSpc>
                <a:spcPct val="100000"/>
              </a:lnSpc>
              <a:spcBef>
                <a:spcPts val="1400"/>
              </a:spcBef>
            </a:pPr>
            <a:r>
              <a:rPr lang="en-US" sz="2200" dirty="0">
                <a:solidFill>
                  <a:schemeClr val="accent3">
                    <a:lumMod val="25000"/>
                  </a:schemeClr>
                </a:solidFill>
                <a:latin typeface="Abadi" panose="020B0604020104020204" pitchFamily="34" charset="0"/>
              </a:rPr>
              <a:t>The model only failed to accurately predict 3 labels.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Graphical user interface, text, application&#10;&#10;Description automatically generated">
            <a:extLst>
              <a:ext uri="{FF2B5EF4-FFF2-40B4-BE49-F238E27FC236}">
                <a16:creationId xmlns:a16="http://schemas.microsoft.com/office/drawing/2014/main" id="{24C649AC-4F9C-0E3B-3D13-131C3A7ACFFA}"/>
              </a:ext>
            </a:extLst>
          </p:cNvPr>
          <p:cNvPicPr>
            <a:picLocks noChangeAspect="1"/>
          </p:cNvPicPr>
          <p:nvPr/>
        </p:nvPicPr>
        <p:blipFill rotWithShape="1">
          <a:blip r:embed="rId3"/>
          <a:srcRect l="26504" t="52229" r="52137" b="21494"/>
          <a:stretch/>
        </p:blipFill>
        <p:spPr bwMode="auto">
          <a:xfrm>
            <a:off x="2370441" y="2775415"/>
            <a:ext cx="5121275" cy="35439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10687961" cy="4781838"/>
          </a:xfrm>
          <a:prstGeom prst="rect">
            <a:avLst/>
          </a:prstGeom>
        </p:spPr>
        <p:txBody>
          <a:bodyPr>
            <a:normAutofit fontScale="85000" lnSpcReduction="20000"/>
          </a:bodyPr>
          <a:lstStyle/>
          <a:p>
            <a:pPr marL="0" indent="0" algn="just">
              <a:lnSpc>
                <a:spcPct val="100000"/>
              </a:lnSpc>
              <a:spcBef>
                <a:spcPts val="1400"/>
              </a:spcBef>
              <a:buNone/>
            </a:pPr>
            <a:r>
              <a:rPr lang="en-US" sz="2400" dirty="0">
                <a:solidFill>
                  <a:schemeClr val="accent3">
                    <a:lumMod val="25000"/>
                  </a:schemeClr>
                </a:solidFill>
                <a:latin typeface="Abadi" panose="020B0604020104020204" pitchFamily="34" charset="0"/>
              </a:rPr>
              <a:t>From the Exploratory Data Analysis and interactive visualizations on the SpaceX dataset, the following conclusions can be drawn with respect to the landing outcomes and relationships among the features that determine the landing outcomes of the Falcon 9 rocket</a:t>
            </a:r>
          </a:p>
          <a:p>
            <a:pPr algn="just">
              <a:lnSpc>
                <a:spcPct val="100000"/>
              </a:lnSpc>
              <a:spcBef>
                <a:spcPts val="1400"/>
              </a:spcBef>
            </a:pPr>
            <a:r>
              <a:rPr lang="en-US" sz="2400" dirty="0">
                <a:solidFill>
                  <a:schemeClr val="accent3">
                    <a:lumMod val="25000"/>
                  </a:schemeClr>
                </a:solidFill>
                <a:latin typeface="Abadi" panose="020B0604020104020204" pitchFamily="34" charset="0"/>
              </a:rPr>
              <a:t>Payload mass (in kg) is inversely correlated with the landing outcomes. The higher the mass of the payload, the less successful it is for the rocket to land successfully</a:t>
            </a:r>
          </a:p>
          <a:p>
            <a:pPr algn="just">
              <a:lnSpc>
                <a:spcPct val="100000"/>
              </a:lnSpc>
              <a:spcBef>
                <a:spcPts val="1400"/>
              </a:spcBef>
            </a:pPr>
            <a:r>
              <a:rPr lang="en-US" sz="2200" dirty="0">
                <a:solidFill>
                  <a:schemeClr val="accent3">
                    <a:lumMod val="25000"/>
                  </a:schemeClr>
                </a:solidFill>
                <a:latin typeface="Abadi" panose="020B0604020104020204" pitchFamily="34" charset="0"/>
              </a:rPr>
              <a:t>Site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KSC LC-39A </a:t>
            </a:r>
            <a:r>
              <a:rPr lang="en-US" sz="2200" dirty="0">
                <a:solidFill>
                  <a:schemeClr val="accent3">
                    <a:lumMod val="25000"/>
                  </a:schemeClr>
                </a:solidFill>
                <a:latin typeface="Abadi" panose="020B0604020104020204" pitchFamily="34" charset="0"/>
              </a:rPr>
              <a:t>had the highest launch success rate out of all the launch sites.</a:t>
            </a:r>
            <a:endPar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Most of the launch sites are located close to the coastlines and far away from metropolitan cities.</a:t>
            </a:r>
          </a:p>
          <a:p>
            <a:pPr algn="just">
              <a:lnSpc>
                <a:spcPct val="100000"/>
              </a:lnSpc>
              <a:spcBef>
                <a:spcPts val="1400"/>
              </a:spcBef>
            </a:pPr>
            <a:r>
              <a:rPr lang="en-US" sz="2400" dirty="0">
                <a:solidFill>
                  <a:schemeClr val="accent3">
                    <a:lumMod val="25000"/>
                  </a:schemeClr>
                </a:solidFill>
                <a:latin typeface="Abadi" panose="020B0604020104020204" pitchFamily="34" charset="0"/>
              </a:rPr>
              <a:t>It was also apparent that successful landing outcomes had an upward trend since the year 2015</a:t>
            </a:r>
          </a:p>
          <a:p>
            <a:pPr algn="just">
              <a:lnSpc>
                <a:spcPct val="100000"/>
              </a:lnSpc>
              <a:spcBef>
                <a:spcPts val="1400"/>
              </a:spcBef>
            </a:pPr>
            <a:r>
              <a:rPr lang="en-US" sz="2200" dirty="0">
                <a:solidFill>
                  <a:schemeClr val="accent3">
                    <a:lumMod val="25000"/>
                  </a:schemeClr>
                </a:solidFill>
                <a:latin typeface="Abadi" panose="020B0604020104020204" pitchFamily="34" charset="0"/>
              </a:rPr>
              <a:t>There is a possibility to predict whether a rocket launch would be successful or not with an 83.33% accuracy.</a:t>
            </a:r>
          </a:p>
          <a:p>
            <a:pPr algn="just">
              <a:lnSpc>
                <a:spcPct val="100000"/>
              </a:lnSpc>
              <a:spcBef>
                <a:spcPts val="1400"/>
              </a:spcBef>
            </a:pPr>
            <a:r>
              <a:rPr lang="en-US" sz="2200" dirty="0">
                <a:solidFill>
                  <a:schemeClr val="accent3">
                    <a:lumMod val="25000"/>
                  </a:schemeClr>
                </a:solidFill>
                <a:latin typeface="Abadi" panose="020B0604020104020204" pitchFamily="34" charset="0"/>
              </a:rPr>
              <a:t>With these, our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would be able to compete with SpaceX since we can channel resources to rockets with less payload mass, target the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KSC LC-39A </a:t>
            </a:r>
            <a:r>
              <a:rPr lang="en-US" sz="2200" dirty="0">
                <a:solidFill>
                  <a:schemeClr val="accent3">
                    <a:lumMod val="25000"/>
                  </a:schemeClr>
                </a:solidFill>
                <a:latin typeface="Abadi" panose="020B0604020104020204" pitchFamily="34" charset="0"/>
              </a:rPr>
              <a:t>and increase the flight number.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Python codes used for this project can be found in my GitHub repository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https://github.com/Friday-J/SpaceX_Falcon-9_Rocket_Landing_Prediction</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31090"/>
            <a:ext cx="10104817" cy="546159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Make requests to the SpaceX API. </a:t>
            </a:r>
          </a:p>
          <a:p>
            <a:pPr lvl="1">
              <a:lnSpc>
                <a:spcPct val="120000"/>
              </a:lnSpc>
              <a:spcBef>
                <a:spcPts val="1400"/>
              </a:spcBef>
            </a:pPr>
            <a:r>
              <a:rPr lang="en-US" sz="6400" dirty="0">
                <a:solidFill>
                  <a:schemeClr val="bg2">
                    <a:lumMod val="50000"/>
                  </a:schemeClr>
                </a:solidFill>
                <a:latin typeface="Abadi"/>
              </a:rPr>
              <a:t>Perform web scraping to collect Falcon 9 historical launch records on the Wikipedia page titled: </a:t>
            </a:r>
            <a:r>
              <a:rPr lang="en-US" sz="6400" dirty="0">
                <a:solidFill>
                  <a:schemeClr val="bg2">
                    <a:lumMod val="50000"/>
                  </a:schemeClr>
                </a:solidFill>
                <a:latin typeface="Abadi"/>
                <a:hlinkClick r:id="rId4"/>
              </a:rPr>
              <a:t>List of Falcon 9 and Falcon Heavy launches</a:t>
            </a:r>
            <a:endParaRPr lang="en-US" sz="6400" dirty="0">
              <a:solidFill>
                <a:schemeClr val="bg2">
                  <a:lumMod val="50000"/>
                </a:schemeClr>
              </a:solidFill>
              <a:latin typeface="Abadi"/>
            </a:endParaRP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This involves cleaning the data and removing unwanted features in order to make the data fit for modeling</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Python’s Folium,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and Dash Libraries. </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We build Machine Learning classification algorithms to determine whether the first state of the Falcon 9 rocket launch would land successfully or not. </a:t>
            </a:r>
          </a:p>
          <a:p>
            <a:pPr lvl="1">
              <a:lnSpc>
                <a:spcPct val="120000"/>
              </a:lnSpc>
              <a:spcBef>
                <a:spcPts val="1400"/>
              </a:spcBef>
            </a:pPr>
            <a:r>
              <a:rPr lang="en-US" sz="6400" dirty="0">
                <a:solidFill>
                  <a:schemeClr val="bg2">
                    <a:lumMod val="50000"/>
                  </a:schemeClr>
                </a:solidFill>
                <a:latin typeface="Abadi"/>
              </a:rPr>
              <a:t>We use different hyperparameters to in Grid Search to train the best model and determine its accuracy.</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4" name="Content Placeholder 4">
            <a:extLst>
              <a:ext uri="{FF2B5EF4-FFF2-40B4-BE49-F238E27FC236}">
                <a16:creationId xmlns:a16="http://schemas.microsoft.com/office/drawing/2014/main" id="{65A5882B-ADB8-F74B-84ED-E7DE0BF57EAA}"/>
              </a:ext>
            </a:extLst>
          </p:cNvPr>
          <p:cNvSpPr txBox="1">
            <a:spLocks/>
          </p:cNvSpPr>
          <p:nvPr/>
        </p:nvSpPr>
        <p:spPr>
          <a:xfrm>
            <a:off x="770011"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500" dirty="0">
                <a:solidFill>
                  <a:schemeClr val="tx1">
                    <a:lumMod val="85000"/>
                    <a:lumOff val="15000"/>
                  </a:schemeClr>
                </a:solidFill>
                <a:latin typeface="Abadi" panose="020B0604020104020204" pitchFamily="34" charset="0"/>
              </a:rPr>
              <a:t>Having defined the objective and significance of the project, we now have a clear direction of the nature and method(s) of collecting the relevant data viz:</a:t>
            </a:r>
          </a:p>
          <a:p>
            <a:pPr algn="just">
              <a:lnSpc>
                <a:spcPct val="100000"/>
              </a:lnSpc>
              <a:spcBef>
                <a:spcPts val="1400"/>
              </a:spcBef>
            </a:pPr>
            <a:r>
              <a:rPr lang="en-US" sz="2500" dirty="0">
                <a:solidFill>
                  <a:schemeClr val="tx1">
                    <a:lumMod val="85000"/>
                    <a:lumOff val="15000"/>
                  </a:schemeClr>
                </a:solidFill>
                <a:latin typeface="Abadi" panose="020B0604020104020204" pitchFamily="34" charset="0"/>
              </a:rPr>
              <a:t>Making an Application Program Interface (API) request to SpaceX</a:t>
            </a:r>
          </a:p>
          <a:p>
            <a:pPr algn="just">
              <a:lnSpc>
                <a:spcPct val="100000"/>
              </a:lnSpc>
              <a:spcBef>
                <a:spcPts val="1400"/>
              </a:spcBef>
            </a:pPr>
            <a:r>
              <a:rPr lang="en-US" sz="2500" dirty="0">
                <a:solidFill>
                  <a:schemeClr val="tx1">
                    <a:lumMod val="85000"/>
                    <a:lumOff val="15000"/>
                  </a:schemeClr>
                </a:solidFill>
                <a:latin typeface="Abadi" panose="020B0604020104020204" pitchFamily="34" charset="0"/>
              </a:rPr>
              <a:t>Scraping SpaceX data from their website data repository</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 Placeholder 2">
            <a:extLst>
              <a:ext uri="{FF2B5EF4-FFF2-40B4-BE49-F238E27FC236}">
                <a16:creationId xmlns:a16="http://schemas.microsoft.com/office/drawing/2014/main" id="{F501AD6D-F8C2-D49F-49D3-69424ECD789C}"/>
              </a:ext>
            </a:extLst>
          </p:cNvPr>
          <p:cNvSpPr txBox="1">
            <a:spLocks/>
          </p:cNvSpPr>
          <p:nvPr/>
        </p:nvSpPr>
        <p:spPr>
          <a:xfrm>
            <a:off x="820738" y="1800225"/>
            <a:ext cx="4640263" cy="422592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Make a request to SpaceX API </a:t>
            </a:r>
          </a:p>
          <a:p>
            <a:pPr>
              <a:lnSpc>
                <a:spcPct val="100000"/>
              </a:lnSpc>
              <a:spcBef>
                <a:spcPts val="1400"/>
              </a:spcBef>
            </a:pPr>
            <a:r>
              <a:rPr lang="en-US" sz="2200" dirty="0">
                <a:solidFill>
                  <a:schemeClr val="accent3">
                    <a:lumMod val="25000"/>
                  </a:schemeClr>
                </a:solidFill>
                <a:latin typeface="Abadi"/>
              </a:rPr>
              <a:t>Perform data wrangling, dealing with missing data and putting data in proper format. </a:t>
            </a:r>
          </a:p>
          <a:p>
            <a:pPr>
              <a:lnSpc>
                <a:spcPct val="100000"/>
              </a:lnSpc>
              <a:spcBef>
                <a:spcPts val="1400"/>
              </a:spcBef>
            </a:pPr>
            <a:r>
              <a:rPr lang="en-US" sz="2200" dirty="0">
                <a:solidFill>
                  <a:schemeClr val="accent3">
                    <a:lumMod val="25000"/>
                  </a:schemeClr>
                </a:solidFill>
                <a:latin typeface="Abadi"/>
              </a:rPr>
              <a:t>Lastly, save the data as a csv file</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https://github.com/Friday-J/SpaceX_Falcon-9_Rocket_Landing_Prediction/blob/main/SpaceX-data-collection-api.ipynb</a:t>
            </a:r>
            <a:endParaRPr lang="en-US" dirty="0"/>
          </a:p>
        </p:txBody>
      </p:sp>
      <p:graphicFrame>
        <p:nvGraphicFramePr>
          <p:cNvPr id="7" name="Diagram 6">
            <a:extLst>
              <a:ext uri="{FF2B5EF4-FFF2-40B4-BE49-F238E27FC236}">
                <a16:creationId xmlns:a16="http://schemas.microsoft.com/office/drawing/2014/main" id="{0152DF2E-6D54-82DE-76ED-5459359CC4C3}"/>
              </a:ext>
            </a:extLst>
          </p:cNvPr>
          <p:cNvGraphicFramePr/>
          <p:nvPr>
            <p:extLst>
              <p:ext uri="{D42A27DB-BD31-4B8C-83A1-F6EECF244321}">
                <p14:modId xmlns:p14="http://schemas.microsoft.com/office/powerpoint/2010/main" val="2162499230"/>
              </p:ext>
            </p:extLst>
          </p:nvPr>
        </p:nvGraphicFramePr>
        <p:xfrm>
          <a:off x="5689600" y="1485900"/>
          <a:ext cx="5867400" cy="4540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A621B753-ECBC-D496-5488-4DCE19F2527F}"/>
              </a:ext>
            </a:extLst>
          </p:cNvPr>
          <p:cNvSpPr txBox="1">
            <a:spLocks/>
          </p:cNvSpPr>
          <p:nvPr/>
        </p:nvSpPr>
        <p:spPr>
          <a:xfrm>
            <a:off x="770011" y="1616075"/>
            <a:ext cx="5154800" cy="498514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Python library, we perform web scraping on the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page with title: </a:t>
            </a:r>
            <a:r>
              <a:rPr lang="en-US" sz="2200" dirty="0">
                <a:solidFill>
                  <a:schemeClr val="accent3">
                    <a:lumMod val="25000"/>
                  </a:schemeClr>
                </a:solidFill>
                <a:latin typeface="Abadi"/>
                <a:hlinkClick r:id="rId3"/>
              </a:rPr>
              <a:t>List of Falcon 9 and Falcon Heavy launches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Store the launch records in an HTML table.</a:t>
            </a:r>
          </a:p>
          <a:p>
            <a:pPr>
              <a:lnSpc>
                <a:spcPct val="100000"/>
              </a:lnSpc>
              <a:spcBef>
                <a:spcPts val="1400"/>
              </a:spcBef>
            </a:pPr>
            <a:r>
              <a:rPr lang="en-US" sz="2200" dirty="0">
                <a:solidFill>
                  <a:schemeClr val="accent3">
                    <a:lumMod val="25000"/>
                  </a:schemeClr>
                </a:solidFill>
                <a:latin typeface="Abadi" panose="020B0604020104020204" pitchFamily="34" charset="0"/>
              </a:rPr>
              <a:t>Parse the table, save the data as a csv file</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4"/>
              </a:rPr>
              <a:t>https://github.com/Friday-J/SpaceX_Falcon-9_Rocket_Landing_Prediction/blob/main/SpaceX-data-collection-web-scraping.ipynb</a:t>
            </a:r>
            <a:endParaRPr lang="en-US" sz="2200" dirty="0">
              <a:solidFill>
                <a:schemeClr val="accent3">
                  <a:lumMod val="25000"/>
                </a:schemeClr>
              </a:solidFill>
              <a:latin typeface="Abadi" panose="020B0604020104020204" pitchFamily="34" charset="0"/>
            </a:endParaRPr>
          </a:p>
        </p:txBody>
      </p:sp>
      <p:graphicFrame>
        <p:nvGraphicFramePr>
          <p:cNvPr id="7" name="Diagram 6">
            <a:extLst>
              <a:ext uri="{FF2B5EF4-FFF2-40B4-BE49-F238E27FC236}">
                <a16:creationId xmlns:a16="http://schemas.microsoft.com/office/drawing/2014/main" id="{7C84DE2F-C486-7336-54AA-FC65EEFBEAF8}"/>
              </a:ext>
            </a:extLst>
          </p:cNvPr>
          <p:cNvGraphicFramePr/>
          <p:nvPr>
            <p:extLst>
              <p:ext uri="{D42A27DB-BD31-4B8C-83A1-F6EECF244321}">
                <p14:modId xmlns:p14="http://schemas.microsoft.com/office/powerpoint/2010/main" val="1698220788"/>
              </p:ext>
            </p:extLst>
          </p:nvPr>
        </p:nvGraphicFramePr>
        <p:xfrm>
          <a:off x="5924812" y="1581990"/>
          <a:ext cx="5360800" cy="44323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10867</TotalTime>
  <Words>3069</Words>
  <Application>Microsoft Office PowerPoint</Application>
  <PresentationFormat>Widescreen</PresentationFormat>
  <Paragraphs>422</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Friday James</cp:lastModifiedBy>
  <cp:revision>247</cp:revision>
  <dcterms:created xsi:type="dcterms:W3CDTF">2021-04-29T18:58:34Z</dcterms:created>
  <dcterms:modified xsi:type="dcterms:W3CDTF">2022-10-16T04:33:43Z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